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59" r:id="rId25"/>
  </p:sldIdLst>
  <p:sldSz cx="9144000" cy="6858000" type="screen4x3"/>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uni Verploegh" initials="TV" lastIdx="11" clrIdx="0">
    <p:extLst>
      <p:ext uri="{19B8F6BF-5375-455C-9EA6-DF929625EA0E}">
        <p15:presenceInfo xmlns:p15="http://schemas.microsoft.com/office/powerpoint/2012/main" userId="Teuni Verploegh" providerId="None"/>
      </p:ext>
    </p:extLst>
  </p:cmAuthor>
  <p:cmAuthor id="2" name="Elke van de Wiel" initials="EvdW" lastIdx="0" clrIdx="1">
    <p:extLst>
      <p:ext uri="{19B8F6BF-5375-455C-9EA6-DF929625EA0E}">
        <p15:presenceInfo xmlns:p15="http://schemas.microsoft.com/office/powerpoint/2012/main" userId="S-1-5-21-1515394209-2085503410-122644288-60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4CD39"/>
    <a:srgbClr val="62B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419" autoAdjust="0"/>
  </p:normalViewPr>
  <p:slideViewPr>
    <p:cSldViewPr snapToGrid="0" snapToObjects="1" showGuides="1">
      <p:cViewPr varScale="1">
        <p:scale>
          <a:sx n="93" d="100"/>
          <a:sy n="93" d="100"/>
        </p:scale>
        <p:origin x="1500"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Ledenontwikkeling IVN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c:spPr>
          <c:invertIfNegative val="0"/>
          <c:cat>
            <c:numRef>
              <c:f>Blad1!$A$2:$A$5</c:f>
              <c:numCache>
                <c:formatCode>General</c:formatCode>
                <c:ptCount val="4"/>
                <c:pt idx="0">
                  <c:v>2010</c:v>
                </c:pt>
                <c:pt idx="1">
                  <c:v>2012</c:v>
                </c:pt>
                <c:pt idx="2">
                  <c:v>2014</c:v>
                </c:pt>
                <c:pt idx="3">
                  <c:v>2018</c:v>
                </c:pt>
              </c:numCache>
            </c:numRef>
          </c:cat>
          <c:val>
            <c:numRef>
              <c:f>Blad1!$B$2:$B$5</c:f>
              <c:numCache>
                <c:formatCode>General</c:formatCode>
                <c:ptCount val="4"/>
                <c:pt idx="0" formatCode="#,##0">
                  <c:v>19568</c:v>
                </c:pt>
                <c:pt idx="1">
                  <c:v>20688</c:v>
                </c:pt>
                <c:pt idx="2">
                  <c:v>22965</c:v>
                </c:pt>
                <c:pt idx="3">
                  <c:v>24000</c:v>
                </c:pt>
              </c:numCache>
            </c:numRef>
          </c:val>
          <c:extLst>
            <c:ext xmlns:c16="http://schemas.microsoft.com/office/drawing/2014/chart" uri="{C3380CC4-5D6E-409C-BE32-E72D297353CC}">
              <c16:uniqueId val="{00000000-5608-46E3-8347-55F744D96790}"/>
            </c:ext>
          </c:extLst>
        </c:ser>
        <c:dLbls>
          <c:showLegendKey val="0"/>
          <c:showVal val="0"/>
          <c:showCatName val="0"/>
          <c:showSerName val="0"/>
          <c:showPercent val="0"/>
          <c:showBubbleSize val="0"/>
        </c:dLbls>
        <c:gapWidth val="150"/>
        <c:axId val="355593528"/>
        <c:axId val="355590904"/>
      </c:barChart>
      <c:catAx>
        <c:axId val="35559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55590904"/>
        <c:crosses val="autoZero"/>
        <c:auto val="1"/>
        <c:lblAlgn val="ctr"/>
        <c:lblOffset val="100"/>
        <c:noMultiLvlLbl val="0"/>
      </c:catAx>
      <c:valAx>
        <c:axId val="355590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55593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1-03T11:43:38.311" idx="9">
    <p:pos x="-101" y="320"/>
    <p:text>Zie feedback op brochuretekst</p:text>
    <p:extLst mod="1">
      <p:ext uri="{C676402C-5697-4E1C-873F-D02D1690AC5C}">
        <p15:threadingInfo xmlns:p15="http://schemas.microsoft.com/office/powerpoint/2012/main" timeZoneBias="-60"/>
      </p:ext>
    </p:extLst>
  </p:cm>
  <p:cm authorId="1" dt="2018-04-06T15:44:54.353" idx="11">
    <p:pos x="-101" y="456"/>
    <p:text>Anne: iig nieuwe logo's Jantje Beton en EZ hier invoegen (en sowieso op 1 lijn brengen met brochure)</p:text>
    <p:extLst mod="1">
      <p:ext uri="{C676402C-5697-4E1C-873F-D02D1690AC5C}">
        <p15:threadingInfo xmlns:p15="http://schemas.microsoft.com/office/powerpoint/2012/main" timeZoneBias="-120">
          <p15:parentCm authorId="1" idx="9"/>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C85A0-D403-4198-A6A2-F3AF26C40BA3}"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nl-NL"/>
        </a:p>
      </dgm:t>
    </dgm:pt>
    <dgm:pt modelId="{6CD520FF-4B53-4DCE-8A08-5C87DF8EBB9C}">
      <dgm:prSet phldrT="[Tekst]"/>
      <dgm:spPr>
        <a:solidFill>
          <a:schemeClr val="accent3"/>
        </a:solidFill>
        <a:ln>
          <a:noFill/>
        </a:ln>
      </dgm:spPr>
      <dgm:t>
        <a:bodyPr/>
        <a:lstStyle/>
        <a:p>
          <a:r>
            <a:rPr lang="nl-NL" b="1" dirty="0"/>
            <a:t>Kind &amp; Natuur</a:t>
          </a:r>
        </a:p>
      </dgm:t>
    </dgm:pt>
    <dgm:pt modelId="{8F9CD3F8-1A0D-432E-8B82-200CE5ECF612}" type="parTrans" cxnId="{C2323551-8E5D-4817-9B7D-D4BACEDAEDA4}">
      <dgm:prSet/>
      <dgm:spPr/>
      <dgm:t>
        <a:bodyPr/>
        <a:lstStyle/>
        <a:p>
          <a:endParaRPr lang="nl-NL"/>
        </a:p>
      </dgm:t>
    </dgm:pt>
    <dgm:pt modelId="{6627C8F0-8ACF-4D05-9ED9-1FF51A6C5386}" type="sibTrans" cxnId="{C2323551-8E5D-4817-9B7D-D4BACEDAEDA4}">
      <dgm:prSet/>
      <dgm:spPr/>
      <dgm:t>
        <a:bodyPr/>
        <a:lstStyle/>
        <a:p>
          <a:endParaRPr lang="nl-NL"/>
        </a:p>
      </dgm:t>
    </dgm:pt>
    <dgm:pt modelId="{9466577F-64B8-4E08-8D8C-752733994D62}">
      <dgm:prSet phldrT="[Tekst]"/>
      <dgm:spPr>
        <a:solidFill>
          <a:schemeClr val="accent5"/>
        </a:solidFill>
        <a:ln>
          <a:noFill/>
        </a:ln>
      </dgm:spPr>
      <dgm:t>
        <a:bodyPr/>
        <a:lstStyle/>
        <a:p>
          <a:r>
            <a:rPr lang="nl-NL" b="1" dirty="0"/>
            <a:t>Natuur in de buurt</a:t>
          </a:r>
        </a:p>
      </dgm:t>
    </dgm:pt>
    <dgm:pt modelId="{BAE1123D-C306-4A42-9A3B-949A4757F736}" type="parTrans" cxnId="{5CC6A0B9-F33A-407B-B9EF-A8AFF921646F}">
      <dgm:prSet/>
      <dgm:spPr/>
      <dgm:t>
        <a:bodyPr/>
        <a:lstStyle/>
        <a:p>
          <a:endParaRPr lang="nl-NL"/>
        </a:p>
      </dgm:t>
    </dgm:pt>
    <dgm:pt modelId="{6D721C7A-D455-4BDE-9BEE-AB9F877300E7}" type="sibTrans" cxnId="{5CC6A0B9-F33A-407B-B9EF-A8AFF921646F}">
      <dgm:prSet/>
      <dgm:spPr/>
      <dgm:t>
        <a:bodyPr/>
        <a:lstStyle/>
        <a:p>
          <a:endParaRPr lang="nl-NL"/>
        </a:p>
      </dgm:t>
    </dgm:pt>
    <dgm:pt modelId="{D719F379-6612-4F62-B384-A9640D9FAC3D}">
      <dgm:prSet phldrT="[Tekst]"/>
      <dgm:spPr>
        <a:solidFill>
          <a:schemeClr val="accent2"/>
        </a:solidFill>
        <a:ln>
          <a:noFill/>
        </a:ln>
      </dgm:spPr>
      <dgm:t>
        <a:bodyPr/>
        <a:lstStyle/>
        <a:p>
          <a:r>
            <a:rPr lang="nl-NL" b="1" dirty="0"/>
            <a:t>Natuur &amp; Gezondheid</a:t>
          </a:r>
        </a:p>
      </dgm:t>
    </dgm:pt>
    <dgm:pt modelId="{2B923D36-AF8F-46DD-85EB-31A355AD6794}" type="parTrans" cxnId="{D35A367C-08FB-4B68-93CE-B706C10C9606}">
      <dgm:prSet/>
      <dgm:spPr/>
      <dgm:t>
        <a:bodyPr/>
        <a:lstStyle/>
        <a:p>
          <a:endParaRPr lang="nl-NL"/>
        </a:p>
      </dgm:t>
    </dgm:pt>
    <dgm:pt modelId="{440848E3-22FB-4BEB-8D29-BE51DD17B069}" type="sibTrans" cxnId="{D35A367C-08FB-4B68-93CE-B706C10C9606}">
      <dgm:prSet/>
      <dgm:spPr/>
      <dgm:t>
        <a:bodyPr/>
        <a:lstStyle/>
        <a:p>
          <a:endParaRPr lang="nl-NL"/>
        </a:p>
      </dgm:t>
    </dgm:pt>
    <dgm:pt modelId="{A6AD4211-9303-45DA-A491-DBCB785DCEE5}">
      <dgm:prSet phldrT="[Tekst]"/>
      <dgm:spPr>
        <a:solidFill>
          <a:schemeClr val="accent4"/>
        </a:solidFill>
        <a:ln>
          <a:noFill/>
        </a:ln>
      </dgm:spPr>
      <dgm:t>
        <a:bodyPr/>
        <a:lstStyle/>
        <a:p>
          <a:r>
            <a:rPr lang="nl-NL" b="1" dirty="0"/>
            <a:t>Natuur &amp; Recreatie</a:t>
          </a:r>
        </a:p>
      </dgm:t>
    </dgm:pt>
    <dgm:pt modelId="{89F15B08-5BBA-405C-802F-02EE20F60EA1}" type="parTrans" cxnId="{0A9CC7ED-88ED-4004-8369-4901B57B7E1D}">
      <dgm:prSet/>
      <dgm:spPr/>
      <dgm:t>
        <a:bodyPr/>
        <a:lstStyle/>
        <a:p>
          <a:endParaRPr lang="nl-NL"/>
        </a:p>
      </dgm:t>
    </dgm:pt>
    <dgm:pt modelId="{A8000838-8059-43B8-9212-BC12C7C351F9}" type="sibTrans" cxnId="{0A9CC7ED-88ED-4004-8369-4901B57B7E1D}">
      <dgm:prSet/>
      <dgm:spPr/>
      <dgm:t>
        <a:bodyPr/>
        <a:lstStyle/>
        <a:p>
          <a:endParaRPr lang="nl-NL"/>
        </a:p>
      </dgm:t>
    </dgm:pt>
    <dgm:pt modelId="{B5554538-9B01-4ED3-8B91-CC5677A4DA58}" type="pres">
      <dgm:prSet presAssocID="{BA2C85A0-D403-4198-A6A2-F3AF26C40BA3}" presName="matrix" presStyleCnt="0">
        <dgm:presLayoutVars>
          <dgm:chMax val="1"/>
          <dgm:dir/>
          <dgm:resizeHandles val="exact"/>
        </dgm:presLayoutVars>
      </dgm:prSet>
      <dgm:spPr/>
    </dgm:pt>
    <dgm:pt modelId="{9ACB4BBF-3E3A-41CC-87F9-2DCB52A5BE39}" type="pres">
      <dgm:prSet presAssocID="{BA2C85A0-D403-4198-A6A2-F3AF26C40BA3}" presName="diamond" presStyleLbl="bgShp" presStyleIdx="0" presStyleCnt="1"/>
      <dgm:spPr>
        <a:solidFill>
          <a:schemeClr val="accent1">
            <a:lumMod val="40000"/>
            <a:lumOff val="60000"/>
          </a:schemeClr>
        </a:solidFill>
      </dgm:spPr>
    </dgm:pt>
    <dgm:pt modelId="{29A536D6-FFDA-4AE1-9DB2-09A327DA27EE}" type="pres">
      <dgm:prSet presAssocID="{BA2C85A0-D403-4198-A6A2-F3AF26C40BA3}" presName="quad1" presStyleLbl="node1" presStyleIdx="0" presStyleCnt="4">
        <dgm:presLayoutVars>
          <dgm:chMax val="0"/>
          <dgm:chPref val="0"/>
          <dgm:bulletEnabled val="1"/>
        </dgm:presLayoutVars>
      </dgm:prSet>
      <dgm:spPr/>
    </dgm:pt>
    <dgm:pt modelId="{8DE8EC7E-A6DC-4EF0-84B3-D821F77C1E96}" type="pres">
      <dgm:prSet presAssocID="{BA2C85A0-D403-4198-A6A2-F3AF26C40BA3}" presName="quad2" presStyleLbl="node1" presStyleIdx="1" presStyleCnt="4">
        <dgm:presLayoutVars>
          <dgm:chMax val="0"/>
          <dgm:chPref val="0"/>
          <dgm:bulletEnabled val="1"/>
        </dgm:presLayoutVars>
      </dgm:prSet>
      <dgm:spPr/>
    </dgm:pt>
    <dgm:pt modelId="{2D6721B0-1736-4736-8789-8419449359FA}" type="pres">
      <dgm:prSet presAssocID="{BA2C85A0-D403-4198-A6A2-F3AF26C40BA3}" presName="quad3" presStyleLbl="node1" presStyleIdx="2" presStyleCnt="4">
        <dgm:presLayoutVars>
          <dgm:chMax val="0"/>
          <dgm:chPref val="0"/>
          <dgm:bulletEnabled val="1"/>
        </dgm:presLayoutVars>
      </dgm:prSet>
      <dgm:spPr/>
    </dgm:pt>
    <dgm:pt modelId="{13428BCB-345B-4554-B278-47CEEECCF562}" type="pres">
      <dgm:prSet presAssocID="{BA2C85A0-D403-4198-A6A2-F3AF26C40BA3}" presName="quad4" presStyleLbl="node1" presStyleIdx="3" presStyleCnt="4">
        <dgm:presLayoutVars>
          <dgm:chMax val="0"/>
          <dgm:chPref val="0"/>
          <dgm:bulletEnabled val="1"/>
        </dgm:presLayoutVars>
      </dgm:prSet>
      <dgm:spPr/>
    </dgm:pt>
  </dgm:ptLst>
  <dgm:cxnLst>
    <dgm:cxn modelId="{D481AA31-9206-464C-BD19-717D28731E5B}" type="presOf" srcId="{6CD520FF-4B53-4DCE-8A08-5C87DF8EBB9C}" destId="{29A536D6-FFDA-4AE1-9DB2-09A327DA27EE}" srcOrd="0" destOrd="0" presId="urn:microsoft.com/office/officeart/2005/8/layout/matrix3"/>
    <dgm:cxn modelId="{39782642-A7FE-4EDD-922F-9F7780BF95DF}" type="presOf" srcId="{D719F379-6612-4F62-B384-A9640D9FAC3D}" destId="{13428BCB-345B-4554-B278-47CEEECCF562}" srcOrd="0" destOrd="0" presId="urn:microsoft.com/office/officeart/2005/8/layout/matrix3"/>
    <dgm:cxn modelId="{854BE968-06FA-4914-9ACC-2FEA1D25B456}" type="presOf" srcId="{BA2C85A0-D403-4198-A6A2-F3AF26C40BA3}" destId="{B5554538-9B01-4ED3-8B91-CC5677A4DA58}" srcOrd="0" destOrd="0" presId="urn:microsoft.com/office/officeart/2005/8/layout/matrix3"/>
    <dgm:cxn modelId="{C2323551-8E5D-4817-9B7D-D4BACEDAEDA4}" srcId="{BA2C85A0-D403-4198-A6A2-F3AF26C40BA3}" destId="{6CD520FF-4B53-4DCE-8A08-5C87DF8EBB9C}" srcOrd="0" destOrd="0" parTransId="{8F9CD3F8-1A0D-432E-8B82-200CE5ECF612}" sibTransId="{6627C8F0-8ACF-4D05-9ED9-1FF51A6C5386}"/>
    <dgm:cxn modelId="{D35A367C-08FB-4B68-93CE-B706C10C9606}" srcId="{BA2C85A0-D403-4198-A6A2-F3AF26C40BA3}" destId="{D719F379-6612-4F62-B384-A9640D9FAC3D}" srcOrd="3" destOrd="0" parTransId="{2B923D36-AF8F-46DD-85EB-31A355AD6794}" sibTransId="{440848E3-22FB-4BEB-8D29-BE51DD17B069}"/>
    <dgm:cxn modelId="{693E96A1-07C0-4BE8-827B-E220B6F9764B}" type="presOf" srcId="{A6AD4211-9303-45DA-A491-DBCB785DCEE5}" destId="{2D6721B0-1736-4736-8789-8419449359FA}" srcOrd="0" destOrd="0" presId="urn:microsoft.com/office/officeart/2005/8/layout/matrix3"/>
    <dgm:cxn modelId="{B947DBAB-ADA8-4B96-8D41-3361B2415D93}" type="presOf" srcId="{9466577F-64B8-4E08-8D8C-752733994D62}" destId="{8DE8EC7E-A6DC-4EF0-84B3-D821F77C1E96}" srcOrd="0" destOrd="0" presId="urn:microsoft.com/office/officeart/2005/8/layout/matrix3"/>
    <dgm:cxn modelId="{5CC6A0B9-F33A-407B-B9EF-A8AFF921646F}" srcId="{BA2C85A0-D403-4198-A6A2-F3AF26C40BA3}" destId="{9466577F-64B8-4E08-8D8C-752733994D62}" srcOrd="1" destOrd="0" parTransId="{BAE1123D-C306-4A42-9A3B-949A4757F736}" sibTransId="{6D721C7A-D455-4BDE-9BEE-AB9F877300E7}"/>
    <dgm:cxn modelId="{0A9CC7ED-88ED-4004-8369-4901B57B7E1D}" srcId="{BA2C85A0-D403-4198-A6A2-F3AF26C40BA3}" destId="{A6AD4211-9303-45DA-A491-DBCB785DCEE5}" srcOrd="2" destOrd="0" parTransId="{89F15B08-5BBA-405C-802F-02EE20F60EA1}" sibTransId="{A8000838-8059-43B8-9212-BC12C7C351F9}"/>
    <dgm:cxn modelId="{43EDFB02-4C63-4198-87AB-60D63E9CDB4A}" type="presParOf" srcId="{B5554538-9B01-4ED3-8B91-CC5677A4DA58}" destId="{9ACB4BBF-3E3A-41CC-87F9-2DCB52A5BE39}" srcOrd="0" destOrd="0" presId="urn:microsoft.com/office/officeart/2005/8/layout/matrix3"/>
    <dgm:cxn modelId="{EBEAFBFF-45C4-4CDB-8529-4891E802F3FD}" type="presParOf" srcId="{B5554538-9B01-4ED3-8B91-CC5677A4DA58}" destId="{29A536D6-FFDA-4AE1-9DB2-09A327DA27EE}" srcOrd="1" destOrd="0" presId="urn:microsoft.com/office/officeart/2005/8/layout/matrix3"/>
    <dgm:cxn modelId="{7ABD1A8B-46B5-4559-89C4-329EBED79873}" type="presParOf" srcId="{B5554538-9B01-4ED3-8B91-CC5677A4DA58}" destId="{8DE8EC7E-A6DC-4EF0-84B3-D821F77C1E96}" srcOrd="2" destOrd="0" presId="urn:microsoft.com/office/officeart/2005/8/layout/matrix3"/>
    <dgm:cxn modelId="{6AEC02D4-6FA5-4F9D-9AFE-FED7DEE2919B}" type="presParOf" srcId="{B5554538-9B01-4ED3-8B91-CC5677A4DA58}" destId="{2D6721B0-1736-4736-8789-8419449359FA}" srcOrd="3" destOrd="0" presId="urn:microsoft.com/office/officeart/2005/8/layout/matrix3"/>
    <dgm:cxn modelId="{9841C7CF-B107-4B68-9391-29615FC9296E}" type="presParOf" srcId="{B5554538-9B01-4ED3-8B91-CC5677A4DA58}" destId="{13428BCB-345B-4554-B278-47CEEECCF562}"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B4BBF-3E3A-41CC-87F9-2DCB52A5BE39}">
      <dsp:nvSpPr>
        <dsp:cNvPr id="0" name=""/>
        <dsp:cNvSpPr/>
      </dsp:nvSpPr>
      <dsp:spPr>
        <a:xfrm>
          <a:off x="1826987" y="0"/>
          <a:ext cx="4361312" cy="4361312"/>
        </a:xfrm>
        <a:prstGeom prst="diamond">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29A536D6-FFDA-4AE1-9DB2-09A327DA27EE}">
      <dsp:nvSpPr>
        <dsp:cNvPr id="0" name=""/>
        <dsp:cNvSpPr/>
      </dsp:nvSpPr>
      <dsp:spPr>
        <a:xfrm>
          <a:off x="2241312" y="414324"/>
          <a:ext cx="1700911" cy="1700911"/>
        </a:xfrm>
        <a:prstGeom prst="round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b="1" kern="1200" dirty="0"/>
            <a:t>Kind &amp; Natuur</a:t>
          </a:r>
        </a:p>
      </dsp:txBody>
      <dsp:txXfrm>
        <a:off x="2324344" y="497356"/>
        <a:ext cx="1534847" cy="1534847"/>
      </dsp:txXfrm>
    </dsp:sp>
    <dsp:sp modelId="{8DE8EC7E-A6DC-4EF0-84B3-D821F77C1E96}">
      <dsp:nvSpPr>
        <dsp:cNvPr id="0" name=""/>
        <dsp:cNvSpPr/>
      </dsp:nvSpPr>
      <dsp:spPr>
        <a:xfrm>
          <a:off x="4073063" y="414324"/>
          <a:ext cx="1700911" cy="1700911"/>
        </a:xfrm>
        <a:prstGeom prst="roundRect">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b="1" kern="1200" dirty="0"/>
            <a:t>Natuur in de buurt</a:t>
          </a:r>
        </a:p>
      </dsp:txBody>
      <dsp:txXfrm>
        <a:off x="4156095" y="497356"/>
        <a:ext cx="1534847" cy="1534847"/>
      </dsp:txXfrm>
    </dsp:sp>
    <dsp:sp modelId="{2D6721B0-1736-4736-8789-8419449359FA}">
      <dsp:nvSpPr>
        <dsp:cNvPr id="0" name=""/>
        <dsp:cNvSpPr/>
      </dsp:nvSpPr>
      <dsp:spPr>
        <a:xfrm>
          <a:off x="2241312" y="2246075"/>
          <a:ext cx="1700911" cy="1700911"/>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b="1" kern="1200" dirty="0"/>
            <a:t>Natuur &amp; Recreatie</a:t>
          </a:r>
        </a:p>
      </dsp:txBody>
      <dsp:txXfrm>
        <a:off x="2324344" y="2329107"/>
        <a:ext cx="1534847" cy="1534847"/>
      </dsp:txXfrm>
    </dsp:sp>
    <dsp:sp modelId="{13428BCB-345B-4554-B278-47CEEECCF562}">
      <dsp:nvSpPr>
        <dsp:cNvPr id="0" name=""/>
        <dsp:cNvSpPr/>
      </dsp:nvSpPr>
      <dsp:spPr>
        <a:xfrm>
          <a:off x="4073063" y="2246075"/>
          <a:ext cx="1700911" cy="1700911"/>
        </a:xfrm>
        <a:prstGeom prst="round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b="1" kern="1200" dirty="0"/>
            <a:t>Natuur &amp; Gezondheid</a:t>
          </a:r>
        </a:p>
      </dsp:txBody>
      <dsp:txXfrm>
        <a:off x="4156095" y="2329107"/>
        <a:ext cx="1534847" cy="153484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EF878CA-C610-4F0B-8AA8-9612FF088CDB}" type="datetimeFigureOut">
              <a:rPr lang="nl-NL" smtClean="0"/>
              <a:t>14-3-2019</a:t>
            </a:fld>
            <a:endParaRPr lang="nl-NL"/>
          </a:p>
        </p:txBody>
      </p:sp>
      <p:sp>
        <p:nvSpPr>
          <p:cNvPr id="4" name="Tijdelijke aanduiding voor dia-afbeelding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21B3158C-1473-48C4-B293-61CAF1ED1B11}" type="slidenum">
              <a:rPr lang="nl-NL" smtClean="0"/>
              <a:t>‹nr.›</a:t>
            </a:fld>
            <a:endParaRPr lang="nl-NL"/>
          </a:p>
        </p:txBody>
      </p:sp>
    </p:spTree>
    <p:extLst>
      <p:ext uri="{BB962C8B-B14F-4D97-AF65-F5344CB8AC3E}">
        <p14:creationId xmlns:p14="http://schemas.microsoft.com/office/powerpoint/2010/main" val="247169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https://youtu.be/1uYPV-v-ZXc</a:t>
            </a:r>
          </a:p>
          <a:p>
            <a:endParaRPr lang="nl-NL" dirty="0"/>
          </a:p>
          <a:p>
            <a:r>
              <a:rPr lang="nl-NL" dirty="0"/>
              <a:t>Duur video 0.51 min</a:t>
            </a:r>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3</a:t>
            </a:fld>
            <a:endParaRPr lang="nl-NL"/>
          </a:p>
        </p:txBody>
      </p:sp>
    </p:spTree>
    <p:extLst>
      <p:ext uri="{BB962C8B-B14F-4D97-AF65-F5344CB8AC3E}">
        <p14:creationId xmlns:p14="http://schemas.microsoft.com/office/powerpoint/2010/main" val="140567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Strategische keuze</a:t>
            </a:r>
            <a:r>
              <a:rPr lang="nl-NL" baseline="0" dirty="0"/>
              <a:t> te focussen op 4 kernthema´s</a:t>
            </a:r>
            <a:endParaRPr lang="nl-NL" dirty="0"/>
          </a:p>
        </p:txBody>
      </p:sp>
      <p:sp>
        <p:nvSpPr>
          <p:cNvPr id="4" name="Tijdelijke aanduiding voor dianummer 3"/>
          <p:cNvSpPr>
            <a:spLocks noGrp="1"/>
          </p:cNvSpPr>
          <p:nvPr>
            <p:ph type="sldNum" sz="quarter" idx="10"/>
          </p:nvPr>
        </p:nvSpPr>
        <p:spPr/>
        <p:txBody>
          <a:bodyPr/>
          <a:lstStyle/>
          <a:p>
            <a:fld id="{DCDF814F-2CEE-4BA2-96DB-B454134FB558}" type="slidenum">
              <a:rPr lang="nl-NL" smtClean="0"/>
              <a:t>13</a:t>
            </a:fld>
            <a:endParaRPr lang="nl-NL"/>
          </a:p>
        </p:txBody>
      </p:sp>
    </p:spTree>
    <p:extLst>
      <p:ext uri="{BB962C8B-B14F-4D97-AF65-F5344CB8AC3E}">
        <p14:creationId xmlns:p14="http://schemas.microsoft.com/office/powerpoint/2010/main" val="271304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Buiten zijn, vrij spelen en onbevangen de natuur ontdekken helpt kinderen in de ontwikkeling van hun zintuigen, motoriek, sociale vaardigheden en creativiteit. Daarom streeft IVN naar een (</a:t>
            </a:r>
            <a:r>
              <a:rPr lang="nl-NL" sz="1200" kern="1200" dirty="0" err="1">
                <a:solidFill>
                  <a:schemeClr val="tx1"/>
                </a:solidFill>
                <a:effectLst/>
                <a:latin typeface="+mn-lt"/>
                <a:ea typeface="+mn-ea"/>
                <a:cs typeface="+mn-cs"/>
              </a:rPr>
              <a:t>be</a:t>
            </a:r>
            <a:r>
              <a:rPr lang="nl-NL" sz="1200" kern="1200" dirty="0">
                <a:solidFill>
                  <a:schemeClr val="tx1"/>
                </a:solidFill>
                <a:effectLst/>
                <a:latin typeface="+mn-lt"/>
                <a:ea typeface="+mn-ea"/>
                <a:cs typeface="+mn-cs"/>
              </a:rPr>
              <a:t>)leefwereld waarin natuur een vanzelfsprekend dagelijks onderdeel is van elk kinderleven. IVN laat kinderen de natuur beleven in hun vrije tijd, op de kinderopvang en in het basis- en voortgezet onderwijs. Zo planten we het zaadje van de liefde en zorg voor de natuur.</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Enkele voorbeelden</a:t>
            </a:r>
            <a:r>
              <a:rPr lang="nl-NL" sz="1200" kern="1200" baseline="0" dirty="0">
                <a:solidFill>
                  <a:schemeClr val="tx1"/>
                </a:solidFill>
                <a:effectLst/>
                <a:latin typeface="+mn-lt"/>
                <a:ea typeface="+mn-ea"/>
                <a:cs typeface="+mn-cs"/>
              </a:rPr>
              <a:t> van wat IVN doet staan per doelgroep op sheet. Je kan ook kiezen op slechts een paar zaken uit te lichten bij deze sheet.</a:t>
            </a:r>
          </a:p>
          <a:p>
            <a:endParaRPr lang="nl-NL" sz="1200" kern="1200" baseline="0" dirty="0">
              <a:solidFill>
                <a:schemeClr val="tx1"/>
              </a:solidFill>
              <a:effectLst/>
              <a:latin typeface="+mn-lt"/>
              <a:ea typeface="+mn-ea"/>
              <a:cs typeface="+mn-cs"/>
            </a:endParaRPr>
          </a:p>
          <a:p>
            <a:r>
              <a:rPr lang="nl-NL" sz="1200" b="1" kern="1200" baseline="0" dirty="0">
                <a:solidFill>
                  <a:schemeClr val="tx1"/>
                </a:solidFill>
                <a:effectLst/>
                <a:latin typeface="+mn-lt"/>
                <a:ea typeface="+mn-ea"/>
                <a:cs typeface="+mn-cs"/>
              </a:rPr>
              <a:t>Extra info voor toelichting algemeen:</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Kind &amp; Natuur is een sterk thema binnen IVN: diverse campagnes en vele kinderactiviteiten (onder de naam </a:t>
            </a:r>
            <a:r>
              <a:rPr lang="nl-NL" dirty="0" err="1">
                <a:latin typeface="Arial" panose="020B0604020202020204" pitchFamily="34" charset="0"/>
                <a:cs typeface="Arial" panose="020B0604020202020204" pitchFamily="34" charset="0"/>
              </a:rPr>
              <a:t>Scharrelkids</a:t>
            </a:r>
            <a:r>
              <a:rPr lang="nl-NL" dirty="0">
                <a:latin typeface="Arial" panose="020B0604020202020204" pitchFamily="34" charset="0"/>
                <a:cs typeface="Arial" panose="020B0604020202020204" pitchFamily="34" charset="0"/>
              </a:rPr>
              <a:t>) vanuit de vereniging</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Groot netwerk in kinderopvang en scholen</a:t>
            </a:r>
          </a:p>
          <a:p>
            <a:pPr marL="742950" lvl="1" indent="-285750">
              <a:buFont typeface="Arial" panose="020B0604020202020204" pitchFamily="34" charset="0"/>
              <a:buChar char="•"/>
            </a:pPr>
            <a:r>
              <a:rPr lang="nl-NL" dirty="0">
                <a:latin typeface="Arial" panose="020B0604020202020204" pitchFamily="34" charset="0"/>
                <a:cs typeface="Arial" panose="020B0604020202020204" pitchFamily="34" charset="0"/>
              </a:rPr>
              <a:t>zo bereiken we 2400 scholen met buitenlesdag</a:t>
            </a:r>
          </a:p>
          <a:p>
            <a:pPr marL="742950" lvl="1" indent="-285750">
              <a:buFont typeface="Arial" panose="020B0604020202020204" pitchFamily="34" charset="0"/>
              <a:buChar char="•"/>
            </a:pPr>
            <a:r>
              <a:rPr lang="nl-NL" dirty="0">
                <a:latin typeface="Arial" panose="020B0604020202020204" pitchFamily="34" charset="0"/>
                <a:cs typeface="Arial" panose="020B0604020202020204" pitchFamily="34" charset="0"/>
              </a:rPr>
              <a:t>En bijna 2000 kinderopvang locaties met </a:t>
            </a:r>
            <a:r>
              <a:rPr lang="nl-NL" dirty="0" err="1">
                <a:latin typeface="Arial" panose="020B0604020202020204" pitchFamily="34" charset="0"/>
                <a:cs typeface="Arial" panose="020B0604020202020204" pitchFamily="34" charset="0"/>
              </a:rPr>
              <a:t>ModderDag</a:t>
            </a:r>
            <a:r>
              <a:rPr lang="nl-NL"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nl-NL" dirty="0">
                <a:latin typeface="Arial" panose="020B0604020202020204" pitchFamily="34" charset="0"/>
                <a:cs typeface="Arial" panose="020B0604020202020204" pitchFamily="34" charset="0"/>
              </a:rPr>
              <a:t>Daarnaast zijn er via locatie afdelingen ook contacten met scholen en opvang. Bijvoorbeeld via het IVN Scholennetwerk in Noord Nederland</a:t>
            </a:r>
          </a:p>
          <a:p>
            <a:pPr marL="285750" lvl="0" indent="-285750">
              <a:buFont typeface="Arial" panose="020B0604020202020204" pitchFamily="34" charset="0"/>
              <a:buChar char="•"/>
            </a:pPr>
            <a:r>
              <a:rPr lang="nl-NL" dirty="0">
                <a:latin typeface="Arial" panose="020B0604020202020204" pitchFamily="34" charset="0"/>
                <a:cs typeface="Arial" panose="020B0604020202020204" pitchFamily="34" charset="0"/>
              </a:rPr>
              <a:t>Samenwerking NME-centra (NME: Natuur en Milieu centra)</a:t>
            </a:r>
          </a:p>
          <a:p>
            <a:pPr marL="0" lvl="0" indent="0">
              <a:buFont typeface="Arial" panose="020B0604020202020204" pitchFamily="34" charset="0"/>
              <a:buNone/>
            </a:pPr>
            <a:endParaRPr lang="nl-NL"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nl-NL" b="1" u="none" dirty="0">
                <a:latin typeface="Arial" panose="020B0604020202020204" pitchFamily="34" charset="0"/>
                <a:cs typeface="Arial" panose="020B0604020202020204" pitchFamily="34" charset="0"/>
              </a:rPr>
              <a:t>Scholen extra toelichting:</a:t>
            </a:r>
          </a:p>
          <a:p>
            <a:pPr marL="0" lvl="0" indent="0">
              <a:buFont typeface="Arial" panose="020B0604020202020204" pitchFamily="34" charset="0"/>
              <a:buNone/>
            </a:pPr>
            <a:r>
              <a:rPr lang="nl-NL" sz="1200" b="0" i="0" kern="1200" dirty="0">
                <a:solidFill>
                  <a:schemeClr val="tx1"/>
                </a:solidFill>
                <a:effectLst/>
                <a:latin typeface="+mn-lt"/>
                <a:ea typeface="+mn-ea"/>
                <a:cs typeface="+mn-cs"/>
              </a:rPr>
              <a:t>IVN ziet de natuur als het beste leslokaal voor kinderen. Daarom biedt IVN diverse uitgebreide programma's aan voor het primair en voortgezet onderwijs.</a:t>
            </a:r>
            <a:endParaRPr lang="nl-NL" b="1" u="non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l-NL" u="sng" dirty="0"/>
              <a:t>Buitenlesdag: </a:t>
            </a:r>
            <a:r>
              <a:rPr lang="nl-NL" sz="1200" b="0" i="0" kern="1200" dirty="0">
                <a:solidFill>
                  <a:schemeClr val="tx1"/>
                </a:solidFill>
                <a:effectLst/>
                <a:latin typeface="+mn-lt"/>
                <a:ea typeface="+mn-ea"/>
                <a:cs typeface="+mn-cs"/>
              </a:rPr>
              <a:t>Op Nationale Buitenlesdag geven leerkrachten in heel Nederland buiten les. Dat is niet alleen goed voor de leerprestaties van kinderen, maar ook nog eens heel leuk! Om scholen en leerkrachten hierbij te helpen, werken IVN en Jantje Beton, de partners achter de Nationale Buitenlesdag, samen met leerkrachten aan een Buitenlesbundel. (https://www.ivn.nl/buitenlesdag/over-nationale-buitenlesdag). In 2018 deden 2400 scholen mee.</a:t>
            </a:r>
            <a:endParaRPr lang="nl-NL" u="sng" dirty="0"/>
          </a:p>
          <a:p>
            <a:pPr marL="171450" indent="-171450">
              <a:buFont typeface="Arial" panose="020B0604020202020204" pitchFamily="34" charset="0"/>
              <a:buChar char="•"/>
            </a:pPr>
            <a:r>
              <a:rPr lang="nl-NL" u="sng" dirty="0"/>
              <a:t>Natuurkampen</a:t>
            </a:r>
            <a:r>
              <a:rPr lang="nl-NL" dirty="0"/>
              <a:t>: </a:t>
            </a:r>
            <a:r>
              <a:rPr lang="nl-NL" sz="1200" b="0" i="0" kern="1200" dirty="0">
                <a:solidFill>
                  <a:schemeClr val="tx1"/>
                </a:solidFill>
                <a:effectLst/>
                <a:latin typeface="+mn-lt"/>
                <a:ea typeface="+mn-ea"/>
                <a:cs typeface="+mn-cs"/>
              </a:rPr>
              <a:t>Tijdens een verblijf op Het Woldhuis en De Veldhoeve worden leerlingen/studenten volledig ondergedompeld in de natuur. Ze ervaren, beleven en ontdekken de omgeving en leren de kringloop van de voedingsstoffen kennen. (https://www.ivn.nl/natuurkampen)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u="sng" dirty="0">
                <a:latin typeface="Arial" panose="020B0604020202020204" pitchFamily="34" charset="0"/>
                <a:cs typeface="Arial" panose="020B0604020202020204" pitchFamily="34" charset="0"/>
              </a:rPr>
              <a:t>Natuurouders</a:t>
            </a:r>
            <a:r>
              <a:rPr lang="nl-NL" dirty="0">
                <a:latin typeface="Arial" panose="020B0604020202020204" pitchFamily="34" charset="0"/>
                <a:cs typeface="Arial" panose="020B0604020202020204" pitchFamily="34" charset="0"/>
              </a:rPr>
              <a:t>: </a:t>
            </a:r>
            <a:r>
              <a:rPr lang="nl-NL" sz="1200" b="0" i="0" kern="1200" dirty="0">
                <a:solidFill>
                  <a:schemeClr val="tx1"/>
                </a:solidFill>
                <a:effectLst/>
                <a:latin typeface="+mn-lt"/>
                <a:ea typeface="+mn-ea"/>
                <a:cs typeface="+mn-cs"/>
              </a:rPr>
              <a:t>IVN Natuurouders zijn ouders, grootouders of andere volwassenen die een grote betrokkenheid hebben bij wat hun (klein)kind op school leert, en die het leuk én zinvol vinden om samen met kinderen op onderzoek te gaan in de natuur. Zij volgen de IVN cursus Natuurouder, om daarna de leerkrachten te ondersteunen bij natuureducatie op school. (https://www.ivn.nl/natuurouders/over-ivn-natuurouders)</a:t>
            </a:r>
          </a:p>
          <a:p>
            <a:pPr marL="171450" indent="-171450">
              <a:buFont typeface="Arial" panose="020B0604020202020204" pitchFamily="34" charset="0"/>
              <a:buChar char="•"/>
            </a:pPr>
            <a:r>
              <a:rPr lang="nl-NL" u="sng" dirty="0"/>
              <a:t>Jongeren adviesbureau</a:t>
            </a:r>
            <a:r>
              <a:rPr lang="nl-NL" dirty="0"/>
              <a:t>: </a:t>
            </a:r>
            <a:r>
              <a:rPr lang="nl-NL" sz="1200" b="0" i="0" kern="1200" dirty="0">
                <a:solidFill>
                  <a:schemeClr val="tx1"/>
                </a:solidFill>
                <a:effectLst/>
                <a:latin typeface="+mn-lt"/>
                <a:ea typeface="+mn-ea"/>
                <a:cs typeface="+mn-cs"/>
              </a:rPr>
              <a:t>Jongeren zijn beslissers van de toekomst, dus laten we ze meedenken en betrekken we ze bij hun directe leefomgeving. IVN heeft de kennis om jongeren te betrekken, maar ook om begeleiders te trainen om zelfverzekerd nog meer jongeren mee de natuur in te nemen. Lees meer: https://www.ivn.nl/wat-wij-doen/jongeren</a:t>
            </a:r>
          </a:p>
          <a:p>
            <a:pPr marL="0" indent="0">
              <a:buFont typeface="Arial" panose="020B0604020202020204" pitchFamily="34" charset="0"/>
              <a:buNone/>
            </a:pPr>
            <a:endParaRPr lang="nl-NL" b="1" u="non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nl-NL" b="1" u="none" dirty="0">
                <a:latin typeface="Arial" panose="020B0604020202020204" pitchFamily="34" charset="0"/>
                <a:cs typeface="Arial" panose="020B0604020202020204" pitchFamily="34" charset="0"/>
              </a:rPr>
              <a:t>Buitenschoolse opvang extra toelichting:</a:t>
            </a:r>
          </a:p>
          <a:p>
            <a:pPr marL="0" indent="0">
              <a:buFont typeface="Arial" panose="020B0604020202020204" pitchFamily="34" charset="0"/>
              <a:buNone/>
            </a:pPr>
            <a:r>
              <a:rPr lang="nl-NL" sz="1200" b="0" i="0" kern="1200" dirty="0">
                <a:solidFill>
                  <a:schemeClr val="tx1"/>
                </a:solidFill>
                <a:effectLst/>
                <a:latin typeface="+mn-lt"/>
                <a:ea typeface="+mn-ea"/>
                <a:cs typeface="+mn-cs"/>
              </a:rPr>
              <a:t>Groene kinderopvang zit in de lift, en niet voor niets... Natuurbeleving in de kinderopvang is onmisbaar voor een gezonde en evenwichtige ontwikkeling van kinderen. </a:t>
            </a:r>
          </a:p>
          <a:p>
            <a:pPr marL="171450" indent="-171450">
              <a:buFont typeface="Arial" panose="020B0604020202020204" pitchFamily="34" charset="0"/>
              <a:buChar char="•"/>
            </a:pPr>
            <a:r>
              <a:rPr lang="nl-NL" sz="1200" b="0" i="0" u="sng" kern="1200" dirty="0" err="1">
                <a:solidFill>
                  <a:schemeClr val="tx1"/>
                </a:solidFill>
                <a:effectLst/>
                <a:latin typeface="+mn-lt"/>
                <a:ea typeface="+mn-ea"/>
                <a:cs typeface="+mn-cs"/>
              </a:rPr>
              <a:t>ModderDag</a:t>
            </a:r>
            <a:r>
              <a:rPr lang="nl-NL" sz="1200" b="0" i="0" u="sng" kern="120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Tijdens </a:t>
            </a:r>
            <a:r>
              <a:rPr lang="nl-NL" sz="1200" b="0" i="0" kern="1200" dirty="0" err="1">
                <a:solidFill>
                  <a:schemeClr val="tx1"/>
                </a:solidFill>
                <a:effectLst/>
                <a:latin typeface="+mn-lt"/>
                <a:ea typeface="+mn-ea"/>
                <a:cs typeface="+mn-cs"/>
              </a:rPr>
              <a:t>ModderDag</a:t>
            </a:r>
            <a:r>
              <a:rPr lang="nl-NL" sz="1200" b="0" i="0" kern="1200" dirty="0">
                <a:solidFill>
                  <a:schemeClr val="tx1"/>
                </a:solidFill>
                <a:effectLst/>
                <a:latin typeface="+mn-lt"/>
                <a:ea typeface="+mn-ea"/>
                <a:cs typeface="+mn-cs"/>
              </a:rPr>
              <a:t> ontdekken kinderen wat modder is, hoe je er mee kunt spelen en wat de verbinding met de aarde voor hen betekent. </a:t>
            </a:r>
            <a:r>
              <a:rPr lang="nl-NL" sz="1200" b="0" i="0" kern="1200" dirty="0" err="1">
                <a:solidFill>
                  <a:schemeClr val="tx1"/>
                </a:solidFill>
                <a:effectLst/>
                <a:latin typeface="+mn-lt"/>
                <a:ea typeface="+mn-ea"/>
                <a:cs typeface="+mn-cs"/>
              </a:rPr>
              <a:t>ModderDag</a:t>
            </a:r>
            <a:r>
              <a:rPr lang="nl-NL" sz="1200" b="0" i="0" kern="1200" dirty="0">
                <a:solidFill>
                  <a:schemeClr val="tx1"/>
                </a:solidFill>
                <a:effectLst/>
                <a:latin typeface="+mn-lt"/>
                <a:ea typeface="+mn-ea"/>
                <a:cs typeface="+mn-cs"/>
              </a:rPr>
              <a:t> in Nederland wordt georganiseerd door IVN op 29 juni voor de buitenschoolse opvang, scholen en ook publieke locaties (particulieren) kunnen meedoen. (modderdag.nl)</a:t>
            </a:r>
          </a:p>
          <a:p>
            <a:pPr marL="171450" indent="-171450">
              <a:buFont typeface="Arial" panose="020B0604020202020204" pitchFamily="34" charset="0"/>
              <a:buChar char="•"/>
            </a:pPr>
            <a:r>
              <a:rPr lang="nl-NL" sz="1200" b="0" i="0" u="sng" kern="1200" dirty="0">
                <a:solidFill>
                  <a:schemeClr val="tx1"/>
                </a:solidFill>
                <a:effectLst/>
                <a:latin typeface="+mn-lt"/>
                <a:ea typeface="+mn-ea"/>
                <a:cs typeface="+mn-cs"/>
              </a:rPr>
              <a:t>Kind &amp; Natuur on tour</a:t>
            </a:r>
            <a:r>
              <a:rPr lang="nl-NL" sz="1200" b="0" i="0" kern="1200" dirty="0">
                <a:solidFill>
                  <a:schemeClr val="tx1"/>
                </a:solidFill>
                <a:effectLst/>
                <a:latin typeface="+mn-lt"/>
                <a:ea typeface="+mn-ea"/>
                <a:cs typeface="+mn-cs"/>
              </a:rPr>
              <a:t>: Ga mee op reis met IVN en laat u inspireren door ontdektuinen, </a:t>
            </a:r>
            <a:r>
              <a:rPr lang="nl-NL" sz="1200" b="0" i="0" kern="1200" dirty="0" err="1">
                <a:solidFill>
                  <a:schemeClr val="tx1"/>
                </a:solidFill>
                <a:effectLst/>
                <a:latin typeface="+mn-lt"/>
                <a:ea typeface="+mn-ea"/>
                <a:cs typeface="+mn-cs"/>
              </a:rPr>
              <a:t>natuurBSO's</a:t>
            </a:r>
            <a:r>
              <a:rPr lang="nl-NL" sz="1200" b="0" i="0" kern="1200" dirty="0">
                <a:solidFill>
                  <a:schemeClr val="tx1"/>
                </a:solidFill>
                <a:effectLst/>
                <a:latin typeface="+mn-lt"/>
                <a:ea typeface="+mn-ea"/>
                <a:cs typeface="+mn-cs"/>
              </a:rPr>
              <a:t>, groene schoolpleinen en buitenklassen. Tijdens een dagexcursie met collega’s en vakgenoten bezoekt u een aantal  uiteenlopende locaties onder leiding van een ervaren IVN-gids. (https://www.ivn.nl/kind-natuur-on-tour)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u="sng" kern="1200" dirty="0">
                <a:solidFill>
                  <a:schemeClr val="tx1"/>
                </a:solidFill>
                <a:effectLst/>
                <a:latin typeface="+mn-lt"/>
                <a:ea typeface="+mn-ea"/>
                <a:cs typeface="+mn-cs"/>
              </a:rPr>
              <a:t>Jaarlijkse conferentie</a:t>
            </a:r>
            <a:r>
              <a:rPr lang="nl-NL" sz="1200" b="0" i="0" kern="1200" dirty="0">
                <a:solidFill>
                  <a:schemeClr val="tx1"/>
                </a:solidFill>
                <a:effectLst/>
                <a:latin typeface="+mn-lt"/>
                <a:ea typeface="+mn-ea"/>
                <a:cs typeface="+mn-cs"/>
              </a:rPr>
              <a:t>: elk najaar organiseert IVN een landelijke conferentie Kind &amp; Natuur met steeds een nieuw thema. </a:t>
            </a:r>
            <a:r>
              <a:rPr lang="nl-NL" sz="1200" kern="1200" dirty="0">
                <a:solidFill>
                  <a:schemeClr val="tx1"/>
                </a:solidFill>
                <a:effectLst/>
                <a:latin typeface="+mn-lt"/>
                <a:ea typeface="+mn-ea"/>
                <a:cs typeface="+mn-cs"/>
              </a:rPr>
              <a:t>De conferentie is interessant voor: beleidsmedewerkers, pedagogisch medewerkers, directies, schoolleiders, leerkrachten, </a:t>
            </a:r>
            <a:r>
              <a:rPr lang="nl-NL" sz="1200" kern="1200" dirty="0" err="1">
                <a:solidFill>
                  <a:schemeClr val="tx1"/>
                </a:solidFill>
                <a:effectLst/>
                <a:latin typeface="+mn-lt"/>
                <a:ea typeface="+mn-ea"/>
                <a:cs typeface="+mn-cs"/>
              </a:rPr>
              <a:t>roc</a:t>
            </a:r>
            <a:r>
              <a:rPr lang="nl-NL" sz="1200" kern="1200" dirty="0">
                <a:solidFill>
                  <a:schemeClr val="tx1"/>
                </a:solidFill>
                <a:effectLst/>
                <a:latin typeface="+mn-lt"/>
                <a:ea typeface="+mn-ea"/>
                <a:cs typeface="+mn-cs"/>
              </a:rPr>
              <a:t> docenten, </a:t>
            </a:r>
            <a:r>
              <a:rPr lang="nl-NL" sz="1200" kern="1200" dirty="0" err="1">
                <a:solidFill>
                  <a:schemeClr val="tx1"/>
                </a:solidFill>
                <a:effectLst/>
                <a:latin typeface="+mn-lt"/>
                <a:ea typeface="+mn-ea"/>
                <a:cs typeface="+mn-cs"/>
              </a:rPr>
              <a:t>nme</a:t>
            </a:r>
            <a:r>
              <a:rPr lang="nl-NL" sz="1200" kern="1200" dirty="0">
                <a:solidFill>
                  <a:schemeClr val="tx1"/>
                </a:solidFill>
                <a:effectLst/>
                <a:latin typeface="+mn-lt"/>
                <a:ea typeface="+mn-ea"/>
                <a:cs typeface="+mn-cs"/>
              </a:rPr>
              <a:t> centra en ontwerpers. </a:t>
            </a:r>
            <a:endParaRPr lang="nl-NL" dirty="0"/>
          </a:p>
          <a:p>
            <a:pPr marL="171450" indent="-171450">
              <a:buFont typeface="Arial" panose="020B0604020202020204" pitchFamily="34" charset="0"/>
              <a:buChar char="•"/>
            </a:pP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1" u="none" dirty="0">
                <a:latin typeface="Arial" panose="020B0604020202020204" pitchFamily="34" charset="0"/>
                <a:cs typeface="Arial" panose="020B0604020202020204" pitchFamily="34" charset="0"/>
              </a:rPr>
              <a:t>Ouders/ vrije tijd extra toelichting:</a:t>
            </a:r>
            <a:endParaRPr lang="nl-NL"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u="sng" dirty="0"/>
              <a:t>Slootjesdagen:</a:t>
            </a:r>
            <a:r>
              <a:rPr lang="nl-NL" u="none" dirty="0"/>
              <a:t> elk jaar begin juni verkennen we het leven in en rondom Nederlandse Slootjes. In 2017 waren er op 120 locaties in Nederland activiteiten met de Slootjesdagen, vanuit de diverse afdelingen van IVN.</a:t>
            </a:r>
            <a:endParaRPr lang="nl-NL" u="sng" dirty="0"/>
          </a:p>
          <a:p>
            <a:pPr marL="171450" indent="-171450">
              <a:buFont typeface="Arial" panose="020B0604020202020204" pitchFamily="34" charset="0"/>
              <a:buChar char="•"/>
            </a:pPr>
            <a:r>
              <a:rPr lang="nl-NL" u="sng" dirty="0" err="1"/>
              <a:t>Najaarscampagne</a:t>
            </a:r>
            <a:r>
              <a:rPr lang="nl-NL" u="sng" dirty="0"/>
              <a:t>:</a:t>
            </a:r>
            <a:r>
              <a:rPr lang="nl-NL" u="none" dirty="0"/>
              <a:t> ook het najaar is een prachtig seizoen om de natuur in te gaan. Je ziet veel paddenstoelen en prachtige herfstkleuren. IVN helpt jong en oud op weg met leuke zoekkaarten en ontdek ideeën voor dit seizoen. Ook zijn er vanuit diverse afdelingen Paddenstoelen activiteiten (zoals wandelingen). 2017 resultaat: </a:t>
            </a:r>
            <a:r>
              <a:rPr lang="nl-NL" dirty="0"/>
              <a:t>98 deelnemende afdelingen met 150 activiteiten en 8 cursussen en 17.500 deelnemers (waarvan de helft kinderen)</a:t>
            </a:r>
            <a:endParaRPr lang="nl-NL"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u="sng" dirty="0" err="1"/>
              <a:t>Moestuinieren</a:t>
            </a:r>
            <a:r>
              <a:rPr lang="nl-NL" u="sng" dirty="0"/>
              <a:t>: </a:t>
            </a:r>
            <a:r>
              <a:rPr lang="nl-NL" u="none" dirty="0" err="1"/>
              <a:t>moestuinieren</a:t>
            </a:r>
            <a:r>
              <a:rPr lang="nl-NL" u="none" dirty="0"/>
              <a:t> is hip. IVN heeft de afgelopen jaren in samenwerking met Albert Heijn een moestuincampagne gedaan. IVN deelt handige tips &amp; tricks voor ieders moestuin en heeft zelfs opgeleide </a:t>
            </a:r>
            <a:r>
              <a:rPr lang="nl-NL" u="none" dirty="0" err="1"/>
              <a:t>moesttuinexperts</a:t>
            </a:r>
            <a:r>
              <a:rPr lang="nl-NL" u="none" dirty="0"/>
              <a:t>.</a:t>
            </a:r>
            <a:endParaRPr lang="nl-NL"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u="sng" dirty="0" err="1"/>
              <a:t>Woesteland</a:t>
            </a:r>
            <a:r>
              <a:rPr lang="nl-NL" dirty="0"/>
              <a:t>: </a:t>
            </a:r>
            <a:r>
              <a:rPr lang="nl-NL" sz="1200" b="0" i="0" kern="1200" dirty="0" err="1">
                <a:solidFill>
                  <a:schemeClr val="tx1"/>
                </a:solidFill>
                <a:effectLst/>
                <a:latin typeface="+mn-lt"/>
                <a:ea typeface="+mn-ea"/>
                <a:cs typeface="+mn-cs"/>
              </a:rPr>
              <a:t>WoesteLand</a:t>
            </a:r>
            <a:r>
              <a:rPr lang="nl-NL" sz="1200" b="0" i="0" kern="1200" dirty="0">
                <a:solidFill>
                  <a:schemeClr val="tx1"/>
                </a:solidFill>
                <a:effectLst/>
                <a:latin typeface="+mn-lt"/>
                <a:ea typeface="+mn-ea"/>
                <a:cs typeface="+mn-cs"/>
              </a:rPr>
              <a:t> organiseert jongerennatuurvakanties en weekenden in binnen- en buitenland. Gezellige en duurzame low-budget vakanties. Iedereen die tussen de 12 en 30 jaar is, kan mee. Lees meer: https://www.ivn.nl/woesteland/over-woesteland</a:t>
            </a:r>
            <a:endParaRPr lang="nl-NL" dirty="0"/>
          </a:p>
          <a:p>
            <a:pPr marL="0" indent="0">
              <a:buFont typeface="Arial" panose="020B0604020202020204" pitchFamily="34" charset="0"/>
              <a:buNone/>
            </a:pPr>
            <a:endParaRPr lang="nl-NL" dirty="0"/>
          </a:p>
          <a:p>
            <a:pPr marL="0" indent="0">
              <a:buFont typeface="Arial" panose="020B0604020202020204" pitchFamily="34" charset="0"/>
              <a:buNone/>
            </a:pPr>
            <a:r>
              <a:rPr lang="nl-NL" dirty="0"/>
              <a:t>Uiteraard heeft IVN nog meer programma’s dus je kan ook kiezen om deze nog te noemen (advies is wel om keuze te maken, het is erg veel anders):</a:t>
            </a:r>
          </a:p>
          <a:p>
            <a:pPr marL="171450" indent="-171450">
              <a:buFont typeface="Arial" panose="020B0604020202020204" pitchFamily="34" charset="0"/>
              <a:buChar char="•"/>
            </a:pPr>
            <a:r>
              <a:rPr lang="nl-NL" u="sng" dirty="0"/>
              <a:t>Huisje, boompje, beestje</a:t>
            </a:r>
            <a:r>
              <a:rPr lang="nl-NL" dirty="0"/>
              <a:t>: Jaarlijks belanden in Nederland tussen de 7.000 à 8.000 kinderen in een vrouwen- of maatschappelijke opvang. Kinderpostzegels en IVN starten met dank aan de Nationale postcode loterij vanaf 2017 een project op om </a:t>
            </a:r>
            <a:r>
              <a:rPr lang="nl-NL" dirty="0" err="1"/>
              <a:t>dmv</a:t>
            </a:r>
            <a:r>
              <a:rPr lang="nl-NL" dirty="0"/>
              <a:t> de inzet van natuur &amp; dieren het zelfvertrouwen van kinderen te herstellen en in hun kracht te zetten en leert hen omgaan met het verwerken van stressvolle situaties.</a:t>
            </a:r>
          </a:p>
          <a:p>
            <a:pPr marL="171450" indent="-171450">
              <a:buFont typeface="Arial" panose="020B0604020202020204" pitchFamily="34" charset="0"/>
              <a:buChar char="•"/>
            </a:pPr>
            <a:r>
              <a:rPr lang="nl-NL" u="sng" dirty="0"/>
              <a:t>Gezonde Schoolpleinen </a:t>
            </a:r>
            <a:r>
              <a:rPr lang="nl-NL" dirty="0"/>
              <a:t>– 2014-2016 reeds gerealiseerd dat er nu 4% </a:t>
            </a:r>
            <a:r>
              <a:rPr lang="nl-NL" dirty="0" err="1"/>
              <a:t>vd</a:t>
            </a:r>
            <a:r>
              <a:rPr lang="nl-NL" dirty="0"/>
              <a:t> lessen buiten is i.p.v. 0,1% (https://www.gezondeschool.nl/advies-en-ondersteuning/gezonde-schoolpleinen)</a:t>
            </a:r>
          </a:p>
          <a:p>
            <a:pPr marL="171450" indent="-171450">
              <a:buFont typeface="Arial" panose="020B0604020202020204" pitchFamily="34" charset="0"/>
              <a:buChar char="•"/>
            </a:pPr>
            <a:r>
              <a:rPr lang="nl-NL" u="sng" dirty="0"/>
              <a:t>Tiny </a:t>
            </a:r>
            <a:r>
              <a:rPr lang="nl-NL" u="sng" dirty="0" err="1"/>
              <a:t>Forest</a:t>
            </a:r>
            <a:r>
              <a:rPr lang="nl-NL" u="sng" dirty="0"/>
              <a:t> </a:t>
            </a:r>
            <a:r>
              <a:rPr lang="nl-NL" dirty="0"/>
              <a:t>met buitenlokaal (NB: Tiny </a:t>
            </a:r>
            <a:r>
              <a:rPr lang="nl-NL" dirty="0" err="1"/>
              <a:t>Forest</a:t>
            </a:r>
            <a:r>
              <a:rPr lang="nl-NL" dirty="0"/>
              <a:t> bespreken we bij thema natuur in de buurt maar het is logisch om scholen hierbij te activeren dus sterke link met K&amp;N)</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14</a:t>
            </a:fld>
            <a:endParaRPr lang="nl-NL"/>
          </a:p>
        </p:txBody>
      </p:sp>
    </p:spTree>
    <p:extLst>
      <p:ext uri="{BB962C8B-B14F-4D97-AF65-F5344CB8AC3E}">
        <p14:creationId xmlns:p14="http://schemas.microsoft.com/office/powerpoint/2010/main" val="2482295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Slootjesdagen zijn een mooi voorbeeld van een landelijke IVN campagne waarbij vele afdelingen van IVN leuke activiteiten voor kinderen organiseren.</a:t>
            </a:r>
          </a:p>
          <a:p>
            <a:endParaRPr lang="nl-NL" dirty="0"/>
          </a:p>
          <a:p>
            <a:r>
              <a:rPr lang="nl-NL" dirty="0"/>
              <a:t>url: https://youtu.be/wUip3mieHF4</a:t>
            </a:r>
          </a:p>
          <a:p>
            <a:r>
              <a:rPr lang="nl-NL" dirty="0"/>
              <a:t>Lengte video: 0.36 min</a:t>
            </a:r>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15</a:t>
            </a:fld>
            <a:endParaRPr lang="nl-NL"/>
          </a:p>
        </p:txBody>
      </p:sp>
    </p:spTree>
    <p:extLst>
      <p:ext uri="{BB962C8B-B14F-4D97-AF65-F5344CB8AC3E}">
        <p14:creationId xmlns:p14="http://schemas.microsoft.com/office/powerpoint/2010/main" val="1159205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Natuur in de Buurt</a:t>
            </a:r>
          </a:p>
          <a:p>
            <a:r>
              <a:rPr lang="nl-NL" sz="1200" kern="1200" dirty="0">
                <a:solidFill>
                  <a:schemeClr val="tx1"/>
                </a:solidFill>
                <a:effectLst/>
                <a:latin typeface="+mn-lt"/>
                <a:ea typeface="+mn-ea"/>
                <a:cs typeface="+mn-cs"/>
              </a:rPr>
              <a:t>Elke buurt verdient vergroening! Denk aan een groen schoolplein, een Tiny </a:t>
            </a:r>
            <a:r>
              <a:rPr lang="nl-NL" sz="1200" kern="1200" dirty="0" err="1">
                <a:solidFill>
                  <a:schemeClr val="tx1"/>
                </a:solidFill>
                <a:effectLst/>
                <a:latin typeface="+mn-lt"/>
                <a:ea typeface="+mn-ea"/>
                <a:cs typeface="+mn-cs"/>
              </a:rPr>
              <a:t>forest</a:t>
            </a:r>
            <a:r>
              <a:rPr lang="nl-NL" sz="1200" kern="1200" dirty="0">
                <a:solidFill>
                  <a:schemeClr val="tx1"/>
                </a:solidFill>
                <a:effectLst/>
                <a:latin typeface="+mn-lt"/>
                <a:ea typeface="+mn-ea"/>
                <a:cs typeface="+mn-cs"/>
              </a:rPr>
              <a:t> of een tuinreservaat in je eigen achtertuin. Weelderige groen in plaats van tegels. Een plek waar van alles te beleven is. IVN helpt buurtbewoners, scholen, gemeenten en organisaties de buurt te </a:t>
            </a:r>
            <a:r>
              <a:rPr lang="nl-NL" sz="1200" kern="1200" dirty="0" err="1">
                <a:solidFill>
                  <a:schemeClr val="tx1"/>
                </a:solidFill>
                <a:effectLst/>
                <a:latin typeface="+mn-lt"/>
                <a:ea typeface="+mn-ea"/>
                <a:cs typeface="+mn-cs"/>
              </a:rPr>
              <a:t>vergroenen</a:t>
            </a:r>
            <a:r>
              <a:rPr lang="nl-NL" sz="1200" kern="1200" dirty="0">
                <a:solidFill>
                  <a:schemeClr val="tx1"/>
                </a:solidFill>
                <a:effectLst/>
                <a:latin typeface="+mn-lt"/>
                <a:ea typeface="+mn-ea"/>
                <a:cs typeface="+mn-cs"/>
              </a:rPr>
              <a:t>. Samen zorgen we voor meer natuur in de buurt, zodat iedereen er gezonder en prettiger kan leven. Zo dragen we bij aan een wereld waarin mensen dichter bij de natuur en dichter bij elkaar komen.</a:t>
            </a:r>
          </a:p>
          <a:p>
            <a:r>
              <a:rPr lang="nl-NL" sz="1200" kern="1200" dirty="0">
                <a:solidFill>
                  <a:schemeClr val="tx1"/>
                </a:solidFill>
                <a:effectLst/>
                <a:latin typeface="+mn-lt"/>
                <a:ea typeface="+mn-ea"/>
                <a:cs typeface="+mn-cs"/>
              </a:rPr>
              <a:t> </a:t>
            </a:r>
          </a:p>
          <a:p>
            <a:r>
              <a:rPr lang="nl-NL" sz="1200" u="sng" kern="1200" dirty="0">
                <a:solidFill>
                  <a:schemeClr val="tx1"/>
                </a:solidFill>
                <a:effectLst/>
                <a:latin typeface="+mn-lt"/>
                <a:ea typeface="+mn-ea"/>
                <a:cs typeface="+mn-cs"/>
              </a:rPr>
              <a:t>Nederland Zoemt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actie voor de wilde bij met als doel structureel meer voedselaanbod en nestgelegenheid voor de wilde bij in Nederland</a:t>
            </a:r>
          </a:p>
          <a:p>
            <a:r>
              <a:rPr lang="nl-NL" sz="1200" kern="1200" dirty="0">
                <a:solidFill>
                  <a:schemeClr val="tx1"/>
                </a:solidFill>
                <a:effectLst/>
                <a:latin typeface="+mn-lt"/>
                <a:ea typeface="+mn-ea"/>
                <a:cs typeface="+mn-cs"/>
              </a:rPr>
              <a:t>21/22 april 2018: Nationale </a:t>
            </a:r>
            <a:r>
              <a:rPr lang="nl-NL" sz="1200" kern="1200" dirty="0" err="1">
                <a:solidFill>
                  <a:schemeClr val="tx1"/>
                </a:solidFill>
                <a:effectLst/>
                <a:latin typeface="+mn-lt"/>
                <a:ea typeface="+mn-ea"/>
                <a:cs typeface="+mn-cs"/>
              </a:rPr>
              <a:t>Bijentelling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Samen met: Natuur &amp; Milieu, </a:t>
            </a:r>
            <a:r>
              <a:rPr lang="nl-NL" sz="1200" kern="1200" dirty="0" err="1">
                <a:solidFill>
                  <a:schemeClr val="tx1"/>
                </a:solidFill>
                <a:effectLst/>
                <a:latin typeface="+mn-lt"/>
                <a:ea typeface="+mn-ea"/>
                <a:cs typeface="+mn-cs"/>
              </a:rPr>
              <a:t>LandschappenNL</a:t>
            </a:r>
            <a:r>
              <a:rPr lang="nl-NL" sz="1200" kern="1200" dirty="0">
                <a:solidFill>
                  <a:schemeClr val="tx1"/>
                </a:solidFill>
                <a:effectLst/>
                <a:latin typeface="+mn-lt"/>
                <a:ea typeface="+mn-ea"/>
                <a:cs typeface="+mn-cs"/>
              </a:rPr>
              <a:t> en Naturalis</a:t>
            </a:r>
          </a:p>
          <a:p>
            <a:r>
              <a:rPr lang="nl-NL" sz="1200" kern="1200" dirty="0">
                <a:solidFill>
                  <a:schemeClr val="tx1"/>
                </a:solidFill>
                <a:effectLst/>
                <a:latin typeface="+mn-lt"/>
                <a:ea typeface="+mn-ea"/>
                <a:cs typeface="+mn-cs"/>
              </a:rPr>
              <a:t> </a:t>
            </a:r>
          </a:p>
          <a:p>
            <a:r>
              <a:rPr lang="nl-NL" sz="1200" u="sng" kern="1200" dirty="0">
                <a:solidFill>
                  <a:schemeClr val="tx1"/>
                </a:solidFill>
                <a:effectLst/>
                <a:latin typeface="+mn-lt"/>
                <a:ea typeface="+mn-ea"/>
                <a:cs typeface="+mn-cs"/>
              </a:rPr>
              <a:t>Schone Rivieren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Doel: Geen plastic afval meer via de rivieren naar zee</a:t>
            </a:r>
          </a:p>
          <a:p>
            <a:r>
              <a:rPr lang="nl-NL" sz="1200" kern="1200" dirty="0" err="1">
                <a:solidFill>
                  <a:schemeClr val="tx1"/>
                </a:solidFill>
                <a:effectLst/>
                <a:latin typeface="+mn-lt"/>
                <a:ea typeface="+mn-ea"/>
                <a:cs typeface="+mn-cs"/>
              </a:rPr>
              <a:t>Citizen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science</a:t>
            </a:r>
            <a:r>
              <a:rPr lang="nl-NL" sz="1200" kern="1200" dirty="0">
                <a:solidFill>
                  <a:schemeClr val="tx1"/>
                </a:solidFill>
                <a:effectLst/>
                <a:latin typeface="+mn-lt"/>
                <a:ea typeface="+mn-ea"/>
                <a:cs typeface="+mn-cs"/>
              </a:rPr>
              <a:t>, oplossen meest gevonden afvalitems en opruimen van rivieroevers</a:t>
            </a:r>
          </a:p>
          <a:p>
            <a:r>
              <a:rPr lang="nl-NL" sz="1200" kern="1200" dirty="0">
                <a:solidFill>
                  <a:schemeClr val="tx1"/>
                </a:solidFill>
                <a:effectLst/>
                <a:latin typeface="+mn-lt"/>
                <a:ea typeface="+mn-ea"/>
                <a:cs typeface="+mn-cs"/>
              </a:rPr>
              <a:t>Samen met: Plastic </a:t>
            </a:r>
            <a:r>
              <a:rPr lang="nl-NL" sz="1200" kern="1200" dirty="0" err="1">
                <a:solidFill>
                  <a:schemeClr val="tx1"/>
                </a:solidFill>
                <a:effectLst/>
                <a:latin typeface="+mn-lt"/>
                <a:ea typeface="+mn-ea"/>
                <a:cs typeface="+mn-cs"/>
              </a:rPr>
              <a:t>Soup</a:t>
            </a:r>
            <a:r>
              <a:rPr lang="nl-NL" sz="1200" kern="1200" dirty="0">
                <a:solidFill>
                  <a:schemeClr val="tx1"/>
                </a:solidFill>
                <a:effectLst/>
                <a:latin typeface="+mn-lt"/>
                <a:ea typeface="+mn-ea"/>
                <a:cs typeface="+mn-cs"/>
              </a:rPr>
              <a:t> Foundation en Stichting De Noordzee</a:t>
            </a:r>
          </a:p>
          <a:p>
            <a:r>
              <a:rPr lang="nl-NL" sz="1200" kern="1200" dirty="0">
                <a:solidFill>
                  <a:schemeClr val="tx1"/>
                </a:solidFill>
                <a:effectLst/>
                <a:latin typeface="+mn-lt"/>
                <a:ea typeface="+mn-ea"/>
                <a:cs typeface="+mn-cs"/>
              </a:rPr>
              <a:t> </a:t>
            </a:r>
          </a:p>
          <a:p>
            <a:r>
              <a:rPr lang="nl-NL" sz="1200" u="sng" kern="1200" dirty="0">
                <a:solidFill>
                  <a:schemeClr val="tx1"/>
                </a:solidFill>
                <a:effectLst/>
                <a:latin typeface="+mn-lt"/>
                <a:ea typeface="+mn-ea"/>
                <a:cs typeface="+mn-cs"/>
              </a:rPr>
              <a:t>Tiny </a:t>
            </a:r>
            <a:r>
              <a:rPr lang="nl-NL" sz="1200" u="sng" kern="1200" dirty="0" err="1">
                <a:solidFill>
                  <a:schemeClr val="tx1"/>
                </a:solidFill>
                <a:effectLst/>
                <a:latin typeface="+mn-lt"/>
                <a:ea typeface="+mn-ea"/>
                <a:cs typeface="+mn-cs"/>
              </a:rPr>
              <a:t>Forest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Tiny </a:t>
            </a:r>
            <a:r>
              <a:rPr lang="nl-NL" sz="1200" kern="1200" dirty="0" err="1">
                <a:solidFill>
                  <a:schemeClr val="tx1"/>
                </a:solidFill>
                <a:effectLst/>
                <a:latin typeface="+mn-lt"/>
                <a:ea typeface="+mn-ea"/>
                <a:cs typeface="+mn-cs"/>
              </a:rPr>
              <a:t>Forest</a:t>
            </a:r>
            <a:r>
              <a:rPr lang="nl-NL" sz="1200" kern="1200" dirty="0">
                <a:solidFill>
                  <a:schemeClr val="tx1"/>
                </a:solidFill>
                <a:effectLst/>
                <a:latin typeface="+mn-lt"/>
                <a:ea typeface="+mn-ea"/>
                <a:cs typeface="+mn-cs"/>
              </a:rPr>
              <a:t> is een dichtbegroeid, inheems bos ter grootte van een tennisbaan. Dit bos is niet alleen een prettige plek voor vlinders, vogels, bijen en kleine zoogdieren, maar ook voor mensen. Kinderen leren in het buitenlokaal over de Nederlandse natuur en buurtbewoners ontmoeten elkaar op een prettige en gezonde plek. Doelen:</a:t>
            </a:r>
          </a:p>
          <a:p>
            <a:pPr lvl="0"/>
            <a:r>
              <a:rPr lang="nl-NL" sz="1200" kern="1200" dirty="0">
                <a:solidFill>
                  <a:schemeClr val="tx1"/>
                </a:solidFill>
                <a:effectLst/>
                <a:latin typeface="+mn-lt"/>
                <a:ea typeface="+mn-ea"/>
                <a:cs typeface="+mn-cs"/>
              </a:rPr>
              <a:t>Een Tiny </a:t>
            </a:r>
            <a:r>
              <a:rPr lang="nl-NL" sz="1200" kern="1200" dirty="0" err="1">
                <a:solidFill>
                  <a:schemeClr val="tx1"/>
                </a:solidFill>
                <a:effectLst/>
                <a:latin typeface="+mn-lt"/>
                <a:ea typeface="+mn-ea"/>
                <a:cs typeface="+mn-cs"/>
              </a:rPr>
              <a:t>Forest</a:t>
            </a:r>
            <a:r>
              <a:rPr lang="nl-NL" sz="1200" kern="1200" dirty="0">
                <a:solidFill>
                  <a:schemeClr val="tx1"/>
                </a:solidFill>
                <a:effectLst/>
                <a:latin typeface="+mn-lt"/>
                <a:ea typeface="+mn-ea"/>
                <a:cs typeface="+mn-cs"/>
              </a:rPr>
              <a:t> stimuleert biodiversiteit: het bos van 200 m2 bestaat uit veel verschillende soorten bomen. Deze bomen trekken weer insecten en vogels aan.</a:t>
            </a:r>
          </a:p>
          <a:p>
            <a:pPr lvl="0"/>
            <a:r>
              <a:rPr lang="nl-NL" sz="1200" kern="1200" dirty="0">
                <a:solidFill>
                  <a:schemeClr val="tx1"/>
                </a:solidFill>
                <a:effectLst/>
                <a:latin typeface="+mn-lt"/>
                <a:ea typeface="+mn-ea"/>
                <a:cs typeface="+mn-cs"/>
              </a:rPr>
              <a:t>Het bos brengt natuurbeleving dichterbij. De afstand tussen mens en natuur is groter dan ooit. Een Tiny </a:t>
            </a:r>
            <a:r>
              <a:rPr lang="nl-NL" sz="1200" kern="1200" dirty="0" err="1">
                <a:solidFill>
                  <a:schemeClr val="tx1"/>
                </a:solidFill>
                <a:effectLst/>
                <a:latin typeface="+mn-lt"/>
                <a:ea typeface="+mn-ea"/>
                <a:cs typeface="+mn-cs"/>
              </a:rPr>
              <a:t>Forest</a:t>
            </a:r>
            <a:r>
              <a:rPr lang="nl-NL" sz="1200" kern="1200" dirty="0">
                <a:solidFill>
                  <a:schemeClr val="tx1"/>
                </a:solidFill>
                <a:effectLst/>
                <a:latin typeface="+mn-lt"/>
                <a:ea typeface="+mn-ea"/>
                <a:cs typeface="+mn-cs"/>
              </a:rPr>
              <a:t> voor de deur prikkelt de nieuwsgierigheid en geeft mensen de kans om de natuur in de eigen leefomgeving te ontdekken en daarover te leren.</a:t>
            </a:r>
          </a:p>
          <a:p>
            <a:pPr lvl="0"/>
            <a:r>
              <a:rPr lang="nl-NL" sz="1200" kern="1200" dirty="0">
                <a:solidFill>
                  <a:schemeClr val="tx1"/>
                </a:solidFill>
                <a:effectLst/>
                <a:latin typeface="+mn-lt"/>
                <a:ea typeface="+mn-ea"/>
                <a:cs typeface="+mn-cs"/>
              </a:rPr>
              <a:t>Vergroten van de (</a:t>
            </a:r>
            <a:r>
              <a:rPr lang="nl-NL" sz="1200" kern="1200" dirty="0" err="1">
                <a:solidFill>
                  <a:schemeClr val="tx1"/>
                </a:solidFill>
                <a:effectLst/>
                <a:latin typeface="+mn-lt"/>
                <a:ea typeface="+mn-ea"/>
                <a:cs typeface="+mn-cs"/>
              </a:rPr>
              <a:t>be</a:t>
            </a:r>
            <a:r>
              <a:rPr lang="nl-NL" sz="1200" kern="1200" dirty="0">
                <a:solidFill>
                  <a:schemeClr val="tx1"/>
                </a:solidFill>
                <a:effectLst/>
                <a:latin typeface="+mn-lt"/>
                <a:ea typeface="+mn-ea"/>
                <a:cs typeface="+mn-cs"/>
              </a:rPr>
              <a:t>)leefbaarheid van buurten (toename sociale cohesie en meer groen in de buurt).</a:t>
            </a:r>
          </a:p>
          <a:p>
            <a:pPr lvl="0"/>
            <a:r>
              <a:rPr lang="nl-NL" sz="1200" kern="1200" dirty="0">
                <a:solidFill>
                  <a:schemeClr val="tx1"/>
                </a:solidFill>
                <a:effectLst/>
                <a:latin typeface="+mn-lt"/>
                <a:ea typeface="+mn-ea"/>
                <a:cs typeface="+mn-cs"/>
              </a:rPr>
              <a:t>Bijdragen aan klimaatbestendig maken van steden. Kleine bossen zuiveren lucht, reduceren hittestress, bergen water en stimuleren biodiversiteit.</a:t>
            </a:r>
          </a:p>
          <a:p>
            <a:pPr lvl="0"/>
            <a:r>
              <a:rPr lang="nl-NL" sz="1200" kern="1200" dirty="0">
                <a:solidFill>
                  <a:schemeClr val="tx1"/>
                </a:solidFill>
                <a:effectLst/>
                <a:latin typeface="+mn-lt"/>
                <a:ea typeface="+mn-ea"/>
                <a:cs typeface="+mn-cs"/>
              </a:rPr>
              <a:t>Tot slot heeft een bos een positief effect op de gezondheid: meer natuur in de buurt kan zorgen voor minder stress en </a:t>
            </a:r>
            <a:r>
              <a:rPr lang="nl-NL" sz="1200" kern="1200" dirty="0" err="1">
                <a:solidFill>
                  <a:schemeClr val="tx1"/>
                </a:solidFill>
                <a:effectLst/>
                <a:latin typeface="+mn-lt"/>
                <a:ea typeface="+mn-ea"/>
                <a:cs typeface="+mn-cs"/>
              </a:rPr>
              <a:t>stressgerelateerde</a:t>
            </a:r>
            <a:r>
              <a:rPr lang="nl-NL" sz="1200" kern="1200" dirty="0">
                <a:solidFill>
                  <a:schemeClr val="tx1"/>
                </a:solidFill>
                <a:effectLst/>
                <a:latin typeface="+mn-lt"/>
                <a:ea typeface="+mn-ea"/>
                <a:cs typeface="+mn-cs"/>
              </a:rPr>
              <a:t> klachten.</a:t>
            </a:r>
          </a:p>
          <a:p>
            <a:pPr lvl="0"/>
            <a:r>
              <a:rPr lang="nl-NL" sz="1200" kern="1200" dirty="0">
                <a:solidFill>
                  <a:schemeClr val="tx1"/>
                </a:solidFill>
                <a:effectLst/>
                <a:latin typeface="+mn-lt"/>
                <a:ea typeface="+mn-ea"/>
                <a:cs typeface="+mn-cs"/>
              </a:rPr>
              <a:t>In 2018 heeft IVN een extra toekenning van de postcode loterij ontvangen waarmee we op 100 plekken in Nederland Tiny </a:t>
            </a:r>
            <a:r>
              <a:rPr lang="nl-NL" sz="1200" kern="1200" dirty="0" err="1">
                <a:solidFill>
                  <a:schemeClr val="tx1"/>
                </a:solidFill>
                <a:effectLst/>
                <a:latin typeface="+mn-lt"/>
                <a:ea typeface="+mn-ea"/>
                <a:cs typeface="+mn-cs"/>
              </a:rPr>
              <a:t>Forests</a:t>
            </a:r>
            <a:r>
              <a:rPr lang="nl-NL" sz="1200" kern="1200" dirty="0">
                <a:solidFill>
                  <a:schemeClr val="tx1"/>
                </a:solidFill>
                <a:effectLst/>
                <a:latin typeface="+mn-lt"/>
                <a:ea typeface="+mn-ea"/>
                <a:cs typeface="+mn-cs"/>
              </a:rPr>
              <a:t> gaan realiseren.</a:t>
            </a:r>
          </a:p>
          <a:p>
            <a:endParaRPr lang="nl-NL" dirty="0"/>
          </a:p>
          <a:p>
            <a:r>
              <a:rPr lang="nl-NL" u="sng" dirty="0"/>
              <a:t>Gezonde buurten</a:t>
            </a:r>
          </a:p>
          <a:p>
            <a:r>
              <a:rPr lang="nl-NL" sz="1200" kern="1200" dirty="0">
                <a:solidFill>
                  <a:schemeClr val="tx1"/>
                </a:solidFill>
                <a:effectLst/>
                <a:latin typeface="+mn-lt"/>
                <a:ea typeface="+mn-ea"/>
                <a:cs typeface="+mn-cs"/>
              </a:rPr>
              <a:t>Dat groen om je heen uitnodigt tot meer beweging, meer rust en minder stress is natuurlijk gezond. Maar er zit ook een sociale component aan het </a:t>
            </a:r>
            <a:r>
              <a:rPr lang="nl-NL" sz="1200" kern="1200" dirty="0" err="1">
                <a:solidFill>
                  <a:schemeClr val="tx1"/>
                </a:solidFill>
                <a:effectLst/>
                <a:latin typeface="+mn-lt"/>
                <a:ea typeface="+mn-ea"/>
                <a:cs typeface="+mn-cs"/>
              </a:rPr>
              <a:t>vergroenen</a:t>
            </a:r>
            <a:r>
              <a:rPr lang="nl-NL" sz="1200" kern="1200" dirty="0">
                <a:solidFill>
                  <a:schemeClr val="tx1"/>
                </a:solidFill>
                <a:effectLst/>
                <a:latin typeface="+mn-lt"/>
                <a:ea typeface="+mn-ea"/>
                <a:cs typeface="+mn-cs"/>
              </a:rPr>
              <a:t> van buurten. Een verharde wijk is vaak ook sociaal verhard. Daar wil IVN verandering in brengen met fysieke vergroening én groene activiteiten in de buurt. Samen met Jantje Beton en financieel ondersteund door het ministerie van Volksgezondheid, Welzijn en Sport startte IVN in 2017 het programma ‘</a:t>
            </a:r>
            <a:r>
              <a:rPr lang="nl-NL" sz="1200" i="1" kern="1200" dirty="0">
                <a:solidFill>
                  <a:schemeClr val="tx1"/>
                </a:solidFill>
                <a:effectLst/>
                <a:latin typeface="+mn-lt"/>
                <a:ea typeface="+mn-ea"/>
                <a:cs typeface="+mn-cs"/>
              </a:rPr>
              <a:t>Gezonde Buurten’</a:t>
            </a:r>
            <a:r>
              <a:rPr lang="nl-NL" sz="1200" kern="1200" dirty="0">
                <a:solidFill>
                  <a:schemeClr val="tx1"/>
                </a:solidFill>
                <a:effectLst/>
                <a:latin typeface="+mn-lt"/>
                <a:ea typeface="+mn-ea"/>
                <a:cs typeface="+mn-cs"/>
              </a:rPr>
              <a:t>. Van de zeventig aanmeldingen selecteerde IVN zes gemeenten verspreid over stedelijk en landelijk Nederland. In 12 van hun buurten is een pilotproject gestart. Dit wordt in 2018 nog verder uitgebreid. </a:t>
            </a:r>
          </a:p>
          <a:p>
            <a:endParaRPr lang="nl-NL" dirty="0"/>
          </a:p>
          <a:p>
            <a:r>
              <a:rPr lang="nl-NL" u="sng" dirty="0"/>
              <a:t>Ondersteunen groene buurtprojecten</a:t>
            </a:r>
          </a:p>
          <a:p>
            <a:r>
              <a:rPr lang="nl-NL" dirty="0"/>
              <a:t>Op vele plaatsen in Nederland is IVN partner in of betrokken bij groene buurtprojecten. Zoals  </a:t>
            </a:r>
            <a:r>
              <a:rPr lang="nl-NL" dirty="0" err="1"/>
              <a:t>Groendicheterbij</a:t>
            </a:r>
            <a:r>
              <a:rPr lang="nl-NL" dirty="0"/>
              <a:t> en Natuur aan de buurt</a:t>
            </a:r>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16</a:t>
            </a:fld>
            <a:endParaRPr lang="nl-NL"/>
          </a:p>
        </p:txBody>
      </p:sp>
    </p:spTree>
    <p:extLst>
      <p:ext uri="{BB962C8B-B14F-4D97-AF65-F5344CB8AC3E}">
        <p14:creationId xmlns:p14="http://schemas.microsoft.com/office/powerpoint/2010/main" val="37981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Inhoudelijke video Tiny </a:t>
            </a:r>
            <a:r>
              <a:rPr lang="nl-NL" dirty="0" err="1"/>
              <a:t>Forest</a:t>
            </a:r>
            <a:r>
              <a:rPr lang="nl-NL" dirty="0"/>
              <a:t>: https://youtu.be/hUpdON_FZmA</a:t>
            </a:r>
          </a:p>
          <a:p>
            <a:r>
              <a:rPr lang="nl-NL" dirty="0"/>
              <a:t>Lengte video 3.03 min</a:t>
            </a:r>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17</a:t>
            </a:fld>
            <a:endParaRPr lang="nl-NL"/>
          </a:p>
        </p:txBody>
      </p:sp>
    </p:spTree>
    <p:extLst>
      <p:ext uri="{BB962C8B-B14F-4D97-AF65-F5344CB8AC3E}">
        <p14:creationId xmlns:p14="http://schemas.microsoft.com/office/powerpoint/2010/main" val="142729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Natuurbeleving zorgt voor rust en ontspanning. Daarom stimuleert IVN mensen te recreëren in de natuur. Bijvoorbeeld in de Nationale Parken, de iconen van de Nederlandse natuur, waar IVN educatie en communicatie verzorgt. En met het programma Gastheer van het Landschap betrekken recreatieondernemers hun gasten bij natuur en landschap door ze unieke natuurbelevenissen te geven. Dit zorgt voor een positiever imago van het gebied en draagvlak voor behoud van het landschap bij toeristen en mensen uit de omgeving. </a:t>
            </a:r>
          </a:p>
          <a:p>
            <a:endParaRPr lang="nl-NL" dirty="0"/>
          </a:p>
          <a:p>
            <a:r>
              <a:rPr lang="nl-NL" dirty="0"/>
              <a:t>Quote (optioneel toe te voegen)</a:t>
            </a:r>
          </a:p>
          <a:p>
            <a:r>
              <a:rPr lang="nl-NL" sz="1200" dirty="0"/>
              <a:t>`</a:t>
            </a:r>
            <a:r>
              <a:rPr lang="nl-NL" sz="1200" dirty="0">
                <a:latin typeface="Arial" panose="020B0604020202020204" pitchFamily="34" charset="0"/>
                <a:cs typeface="Arial" panose="020B0604020202020204" pitchFamily="34" charset="0"/>
              </a:rPr>
              <a:t>Tijdens de cursus Gastheer van het Landschap heb ik de geheimen van het Landschap ontdekt. Er is niets mooier dan dat te kunnen overbrengen aan mijn gasten`. </a:t>
            </a:r>
          </a:p>
          <a:p>
            <a:r>
              <a:rPr lang="nl-NL" sz="1200" dirty="0">
                <a:latin typeface="Arial" panose="020B0604020202020204" pitchFamily="34" charset="0"/>
                <a:cs typeface="Arial" panose="020B0604020202020204" pitchFamily="34" charset="0"/>
              </a:rPr>
              <a:t>Gerrit Dolstra, Gastheer van het Landschap, </a:t>
            </a:r>
            <a:r>
              <a:rPr lang="nl-NL" sz="1200" dirty="0" err="1">
                <a:latin typeface="Arial" panose="020B0604020202020204" pitchFamily="34" charset="0"/>
                <a:cs typeface="Arial" panose="020B0604020202020204" pitchFamily="34" charset="0"/>
              </a:rPr>
              <a:t>Drentsche</a:t>
            </a:r>
            <a:r>
              <a:rPr lang="nl-NL" sz="1200" dirty="0">
                <a:latin typeface="Arial" panose="020B0604020202020204" pitchFamily="34" charset="0"/>
                <a:cs typeface="Arial" panose="020B0604020202020204" pitchFamily="34" charset="0"/>
              </a:rPr>
              <a:t> Aa</a:t>
            </a:r>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18</a:t>
            </a:fld>
            <a:endParaRPr lang="nl-NL"/>
          </a:p>
        </p:txBody>
      </p:sp>
    </p:spTree>
    <p:extLst>
      <p:ext uri="{BB962C8B-B14F-4D97-AF65-F5344CB8AC3E}">
        <p14:creationId xmlns:p14="http://schemas.microsoft.com/office/powerpoint/2010/main" val="344436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https://youtu.be/RIaY04bZug4</a:t>
            </a:r>
          </a:p>
          <a:p>
            <a:r>
              <a:rPr lang="nl-NL" dirty="0"/>
              <a:t>Lengte video 3.57 min</a:t>
            </a:r>
          </a:p>
          <a:p>
            <a:endParaRPr lang="nl-NL" dirty="0"/>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19</a:t>
            </a:fld>
            <a:endParaRPr lang="nl-NL"/>
          </a:p>
        </p:txBody>
      </p:sp>
    </p:spTree>
    <p:extLst>
      <p:ext uri="{BB962C8B-B14F-4D97-AF65-F5344CB8AC3E}">
        <p14:creationId xmlns:p14="http://schemas.microsoft.com/office/powerpoint/2010/main" val="378555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Groen is gezond! Uit onderzoek blijkt dat contact met de natuur zorgt voor meer geluk en minder stress. Zo geeft </a:t>
            </a:r>
            <a:r>
              <a:rPr lang="nl-NL" dirty="0"/>
              <a:t>96% van de Nederlanders geeft aan zich gezonder en rustiger te voelen na een bezoek aan de natuur.</a:t>
            </a:r>
            <a:endParaRPr lang="nl-NL" dirty="0">
              <a:latin typeface="Arial" panose="020B0604020202020204" pitchFamily="34" charset="0"/>
              <a:cs typeface="Arial" panose="020B0604020202020204" pitchFamily="34" charset="0"/>
            </a:endParaRPr>
          </a:p>
          <a:p>
            <a:r>
              <a:rPr lang="nl-NL" sz="1200" kern="1200" dirty="0">
                <a:solidFill>
                  <a:schemeClr val="tx1"/>
                </a:solidFill>
                <a:effectLst/>
                <a:latin typeface="+mn-lt"/>
                <a:ea typeface="+mn-ea"/>
                <a:cs typeface="+mn-cs"/>
              </a:rPr>
              <a:t>IVN zet zich in om alle mensen in Nederland, ook kwetsbare groepen zoals ouderen in verpleeghuizen, toegang tot natuur en natuurbeleving te bieden. Dit doen we door middel van wetenschappelijk bewezen groene interventies en samenwerking in de zorgbranche.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Wat IVN doet (enkele voorbeelden):</a:t>
            </a:r>
          </a:p>
          <a:p>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dirty="0">
                <a:latin typeface="Arial" panose="020B0604020202020204" pitchFamily="34" charset="0"/>
                <a:cs typeface="Arial" panose="020B0604020202020204" pitchFamily="34" charset="0"/>
              </a:rPr>
              <a:t>IVN creëert actieve community rondom onderwerp ´groen in de zorg´; nieuwsbrief, jaarlijkse conferentie, platform voor kennisuitwisseling, faciliteren van wetenschappelijk onderzoek.</a:t>
            </a:r>
          </a:p>
          <a:p>
            <a:pPr marL="171450" indent="-171450">
              <a:buFont typeface="Arial" panose="020B0604020202020204" pitchFamily="34" charset="0"/>
              <a:buChar char="•"/>
            </a:pPr>
            <a:r>
              <a:rPr lang="nl-NL" dirty="0">
                <a:latin typeface="Arial" panose="020B0604020202020204" pitchFamily="34" charset="0"/>
                <a:cs typeface="Arial" panose="020B0604020202020204" pitchFamily="34" charset="0"/>
              </a:rPr>
              <a:t>Fotowedstrijd (najaar 2017): IVN brengt de natuur naar binnen. Meer dan 1000 hobbyfotografen zonden hun mooiste natuurfoto in. De mooiste 3 inzendingen per provincie konden we door de partnership met HEMA op groot formaat aanbieden aan deelnemende zorginstellingen (vanuit het programma Grijs, Groen &amp; Gelukkig). </a:t>
            </a:r>
          </a:p>
          <a:p>
            <a:pPr marL="171450" indent="-171450">
              <a:buFont typeface="Arial" panose="020B0604020202020204" pitchFamily="34" charset="0"/>
              <a:buChar char="•"/>
            </a:pPr>
            <a:r>
              <a:rPr lang="nl-NL" dirty="0">
                <a:latin typeface="Arial" panose="020B0604020202020204" pitchFamily="34" charset="0"/>
                <a:cs typeface="Arial" panose="020B0604020202020204" pitchFamily="34" charset="0"/>
              </a:rPr>
              <a:t>Diverse programma’s:</a:t>
            </a:r>
          </a:p>
          <a:p>
            <a:pPr marL="742950" lvl="1" indent="-285750">
              <a:buFont typeface="Arial" panose="020B0604020202020204" pitchFamily="34" charset="0"/>
              <a:buChar char="•"/>
            </a:pPr>
            <a:r>
              <a:rPr lang="nl-NL" dirty="0">
                <a:latin typeface="Arial" panose="020B0604020202020204" pitchFamily="34" charset="0"/>
                <a:cs typeface="Arial" panose="020B0604020202020204" pitchFamily="34" charset="0"/>
              </a:rPr>
              <a:t>Met </a:t>
            </a:r>
            <a:r>
              <a:rPr lang="nl-NL" u="sng" dirty="0">
                <a:latin typeface="Arial" panose="020B0604020202020204" pitchFamily="34" charset="0"/>
                <a:cs typeface="Arial" panose="020B0604020202020204" pitchFamily="34" charset="0"/>
              </a:rPr>
              <a:t>Grijs, Groen en Gelukkig </a:t>
            </a:r>
            <a:r>
              <a:rPr lang="nl-NL" dirty="0" err="1">
                <a:latin typeface="Arial" panose="020B0604020202020204" pitchFamily="34" charset="0"/>
                <a:cs typeface="Arial" panose="020B0604020202020204" pitchFamily="34" charset="0"/>
              </a:rPr>
              <a:t>vergroenen</a:t>
            </a:r>
            <a:r>
              <a:rPr lang="nl-NL" dirty="0">
                <a:latin typeface="Arial" panose="020B0604020202020204" pitchFamily="34" charset="0"/>
                <a:cs typeface="Arial" panose="020B0604020202020204" pitchFamily="34" charset="0"/>
              </a:rPr>
              <a:t> we met steun van de Nationale Postcode Loterij 100 (ouderen)zorglocaties. Denk concreet aan:</a:t>
            </a:r>
          </a:p>
          <a:p>
            <a:pPr marL="1200150" lvl="2" indent="-285750">
              <a:buFont typeface="Arial" panose="020B0604020202020204" pitchFamily="34" charset="0"/>
              <a:buChar char="•"/>
            </a:pPr>
            <a:r>
              <a:rPr lang="nl-NL" dirty="0">
                <a:latin typeface="Arial" panose="020B0604020202020204" pitchFamily="34" charset="0"/>
                <a:cs typeface="Arial" panose="020B0604020202020204" pitchFamily="34" charset="0"/>
              </a:rPr>
              <a:t>Groene dagbesteding (bijvoorbeeld de natuurkoffer)</a:t>
            </a:r>
          </a:p>
          <a:p>
            <a:pPr marL="1200150" lvl="2" indent="-285750">
              <a:buFont typeface="Arial" panose="020B0604020202020204" pitchFamily="34" charset="0"/>
              <a:buChar char="•"/>
            </a:pPr>
            <a:r>
              <a:rPr lang="nl-NL" dirty="0">
                <a:latin typeface="Arial" panose="020B0604020202020204" pitchFamily="34" charset="0"/>
                <a:cs typeface="Arial" panose="020B0604020202020204" pitchFamily="34" charset="0"/>
              </a:rPr>
              <a:t>Trainingen voor zorgmedewerkers </a:t>
            </a:r>
            <a:r>
              <a:rPr lang="nl-NL" dirty="0" err="1">
                <a:latin typeface="Arial" panose="020B0604020202020204" pitchFamily="34" charset="0"/>
                <a:cs typeface="Arial" panose="020B0604020202020204" pitchFamily="34" charset="0"/>
              </a:rPr>
              <a:t>mbt</a:t>
            </a:r>
            <a:r>
              <a:rPr lang="nl-NL" dirty="0">
                <a:latin typeface="Arial" panose="020B0604020202020204" pitchFamily="34" charset="0"/>
                <a:cs typeface="Arial" panose="020B0604020202020204" pitchFamily="34" charset="0"/>
              </a:rPr>
              <a:t> de inzet van groen</a:t>
            </a:r>
          </a:p>
          <a:p>
            <a:pPr marL="1200150" lvl="2" indent="-285750">
              <a:buFont typeface="Arial" panose="020B0604020202020204" pitchFamily="34" charset="0"/>
              <a:buChar char="•"/>
            </a:pPr>
            <a:r>
              <a:rPr lang="nl-NL" dirty="0">
                <a:latin typeface="Arial" panose="020B0604020202020204" pitchFamily="34" charset="0"/>
                <a:cs typeface="Arial" panose="020B0604020202020204" pitchFamily="34" charset="0"/>
              </a:rPr>
              <a:t>Fysieke vergroening locaties (plantenwanden)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Faciliteren van onderzoek: deels zelf uitvoeren van onderzoeken, deels koppelen van onderzoekers aan zorginstellingen </a:t>
            </a:r>
            <a:endParaRPr lang="nl-NL"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nl-NL" dirty="0">
                <a:latin typeface="Arial" panose="020B0604020202020204" pitchFamily="34" charset="0"/>
                <a:cs typeface="Arial" panose="020B0604020202020204" pitchFamily="34" charset="0"/>
              </a:rPr>
              <a:t>In samenwerking met Jantje Beton werken we aan </a:t>
            </a:r>
            <a:r>
              <a:rPr lang="nl-NL" u="sng" dirty="0">
                <a:latin typeface="Arial" panose="020B0604020202020204" pitchFamily="34" charset="0"/>
                <a:cs typeface="Arial" panose="020B0604020202020204" pitchFamily="34" charset="0"/>
              </a:rPr>
              <a:t>Gezonde buurten </a:t>
            </a:r>
            <a:r>
              <a:rPr lang="nl-NL" dirty="0">
                <a:latin typeface="Arial" panose="020B0604020202020204" pitchFamily="34" charset="0"/>
                <a:cs typeface="Arial" panose="020B0604020202020204" pitchFamily="34" charset="0"/>
              </a:rPr>
              <a:t>en maken we 12 wijken groener, gezonder en gelukkiger.</a:t>
            </a:r>
          </a:p>
          <a:p>
            <a:pPr marL="742950" lvl="1" indent="-285750">
              <a:buFont typeface="Arial" panose="020B0604020202020204" pitchFamily="34" charset="0"/>
              <a:buChar char="•"/>
            </a:pPr>
            <a:r>
              <a:rPr lang="nl-NL" u="sng" dirty="0">
                <a:latin typeface="Arial" panose="020B0604020202020204" pitchFamily="34" charset="0"/>
                <a:cs typeface="Arial" panose="020B0604020202020204" pitchFamily="34" charset="0"/>
              </a:rPr>
              <a:t>Netwerk groene gezonde Ziekenhuizen </a:t>
            </a:r>
            <a:r>
              <a:rPr lang="nl-NL" dirty="0">
                <a:latin typeface="Arial" panose="020B0604020202020204" pitchFamily="34" charset="0"/>
                <a:cs typeface="Arial" panose="020B0604020202020204" pitchFamily="34" charset="0"/>
              </a:rPr>
              <a:t>zet natuur op de agenda van ziekenhuizen. </a:t>
            </a:r>
          </a:p>
          <a:p>
            <a:pPr marL="1085850" lvl="2" indent="-171450">
              <a:buFont typeface="Arial" panose="020B0604020202020204" pitchFamily="34" charset="0"/>
              <a:buChar char="•"/>
            </a:pPr>
            <a:r>
              <a:rPr lang="nl-NL" sz="1200" kern="1200" dirty="0">
                <a:solidFill>
                  <a:schemeClr val="tx1"/>
                </a:solidFill>
                <a:effectLst/>
                <a:latin typeface="+mn-lt"/>
                <a:ea typeface="+mn-ea"/>
                <a:cs typeface="+mn-cs"/>
              </a:rPr>
              <a:t>Platform groene, gezonde Ziekenhuizen: onderzoek naar effect van natuurbeleving, ontmoetingsplatform voor ziekenhuispersoneel, natuurbeleving het ziekenhuis inbrengen door bijvoorbeeld de natuurontdekker.</a:t>
            </a:r>
            <a:endParaRPr lang="nl-NL"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nl-NL" u="sng" dirty="0">
                <a:latin typeface="Arial" panose="020B0604020202020204" pitchFamily="34" charset="0"/>
                <a:cs typeface="Arial" panose="020B0604020202020204" pitchFamily="34" charset="0"/>
              </a:rPr>
              <a:t>Natuurlijke Mantelzorgers </a:t>
            </a:r>
            <a:r>
              <a:rPr lang="nl-NL" dirty="0">
                <a:latin typeface="Arial" panose="020B0604020202020204" pitchFamily="34" charset="0"/>
                <a:cs typeface="Arial" panose="020B0604020202020204" pitchFamily="34" charset="0"/>
              </a:rPr>
              <a:t>helpt mantelzorgers </a:t>
            </a:r>
            <a:r>
              <a:rPr lang="nl-NL" dirty="0" err="1">
                <a:latin typeface="Arial" panose="020B0604020202020204" pitchFamily="34" charset="0"/>
                <a:cs typeface="Arial" panose="020B0604020202020204" pitchFamily="34" charset="0"/>
              </a:rPr>
              <a:t>ontstressen</a:t>
            </a:r>
            <a:r>
              <a:rPr lang="nl-NL" dirty="0">
                <a:latin typeface="Arial" panose="020B0604020202020204" pitchFamily="34" charset="0"/>
                <a:cs typeface="Arial" panose="020B0604020202020204" pitchFamily="34" charset="0"/>
              </a:rPr>
              <a:t> in de natuur.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Mantelzorgers ervaren veel stress. Natuur in combinatie met mindfulness kan helpen die stress te laten gaan. Natuur biedt ook een mooie activiteit/plek om samen met de persoon die zij verzorgen te beleven. (</a:t>
            </a:r>
            <a:r>
              <a:rPr lang="nl-NL" dirty="0"/>
              <a:t>Koffietijd item Mantelzorgers: https://www.rtl.nl/video/a9cef4b7-8a85-4b35-af80-984da8e3a016/ )</a:t>
            </a:r>
            <a:endParaRPr lang="nl-NL"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nl-NL" u="sng" dirty="0">
                <a:latin typeface="Arial" panose="020B0604020202020204" pitchFamily="34" charset="0"/>
                <a:cs typeface="Arial" panose="020B0604020202020204" pitchFamily="34" charset="0"/>
              </a:rPr>
              <a:t>Biowalking</a:t>
            </a:r>
            <a:r>
              <a:rPr lang="nl-NL" sz="1200" b="0" i="0" kern="1200" dirty="0">
                <a:solidFill>
                  <a:schemeClr val="tx1"/>
                </a:solidFill>
                <a:effectLst/>
                <a:latin typeface="+mn-lt"/>
                <a:ea typeface="+mn-ea"/>
                <a:cs typeface="+mn-cs"/>
              </a:rPr>
              <a:t> is wandelen in de natuur voor mensen met een chronische ziekte of beperking onder begeleiding van een IVN Natuurgids en een medisch professional. Biowalking helpt deze mensen </a:t>
            </a:r>
            <a:r>
              <a:rPr lang="nl-NL" dirty="0">
                <a:latin typeface="Arial" panose="020B0604020202020204" pitchFamily="34" charset="0"/>
                <a:cs typeface="Arial" panose="020B0604020202020204" pitchFamily="34" charset="0"/>
              </a:rPr>
              <a:t>de natuur in te zetten voor hun gezondheid en plezier.</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20</a:t>
            </a:fld>
            <a:endParaRPr lang="nl-NL"/>
          </a:p>
        </p:txBody>
      </p:sp>
    </p:spTree>
    <p:extLst>
      <p:ext uri="{BB962C8B-B14F-4D97-AF65-F5344CB8AC3E}">
        <p14:creationId xmlns:p14="http://schemas.microsoft.com/office/powerpoint/2010/main" val="850808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Suggestie: er zijn meerdere video’s om hele verhaal af te dekken. Hier is de algemene GGG video gekoppeld maar je kan ook kiezen voor een </a:t>
            </a:r>
            <a:r>
              <a:rPr lang="nl-NL" dirty="0" err="1"/>
              <a:t>vd</a:t>
            </a:r>
            <a:r>
              <a:rPr lang="nl-NL" dirty="0"/>
              <a:t> andere opties, als dit beter in je verhaal past.</a:t>
            </a:r>
          </a:p>
          <a:p>
            <a:pPr marL="171450" indent="-171450">
              <a:buFontTx/>
              <a:buChar char="-"/>
            </a:pPr>
            <a:r>
              <a:rPr lang="nl-NL" dirty="0"/>
              <a:t>GGG: https://youtu.be/aSh5NxU7F6M </a:t>
            </a:r>
          </a:p>
          <a:p>
            <a:pPr marL="171450" indent="-171450">
              <a:buFontTx/>
              <a:buChar char="-"/>
            </a:pPr>
            <a:r>
              <a:rPr lang="nl-NL" dirty="0"/>
              <a:t>Lengte video 0.51 min</a:t>
            </a:r>
          </a:p>
          <a:p>
            <a:pPr marL="171450" indent="-171450">
              <a:buFontTx/>
              <a:buChar char="-"/>
            </a:pPr>
            <a:endParaRPr lang="nl-NL" dirty="0"/>
          </a:p>
          <a:p>
            <a:pPr marL="0" indent="0">
              <a:buFontTx/>
              <a:buNone/>
            </a:pPr>
            <a:r>
              <a:rPr lang="nl-NL" dirty="0"/>
              <a:t>Toelichting: </a:t>
            </a:r>
            <a:r>
              <a:rPr lang="nl-NL" sz="1200" b="0" i="0" kern="1200" dirty="0">
                <a:solidFill>
                  <a:schemeClr val="tx1"/>
                </a:solidFill>
                <a:effectLst/>
                <a:latin typeface="+mn-lt"/>
                <a:ea typeface="+mn-ea"/>
                <a:cs typeface="+mn-cs"/>
              </a:rPr>
              <a:t>Een groene omgeving, beweging en frisse lucht hebben een positief effect op de gezondheid en het welzijn van ouderen. Daarom is IVN gestart met het project Grijs, Groen &amp; Gelukkig. Met een extra bijdrage van de Nationale Postcode Loterij bezorgen wij tienduizend ouderen een gelukkige oude dag door hen de positieve effecten van de natuur te laten ervaren.</a:t>
            </a:r>
            <a:endParaRPr lang="nl-NL" dirty="0"/>
          </a:p>
          <a:p>
            <a:pPr marL="0" indent="0">
              <a:buFontTx/>
              <a:buNone/>
            </a:pPr>
            <a:endParaRPr lang="nl-NL" dirty="0"/>
          </a:p>
          <a:p>
            <a:pPr marL="0" indent="0">
              <a:buFontTx/>
              <a:buNone/>
            </a:pPr>
            <a:r>
              <a:rPr lang="nl-NL" dirty="0"/>
              <a:t>Andere video’s N&amp;G:</a:t>
            </a:r>
          </a:p>
          <a:p>
            <a:pPr marL="171450" indent="-171450">
              <a:buFontTx/>
              <a:buChar char="-"/>
            </a:pPr>
            <a:r>
              <a:rPr lang="nl-NL" dirty="0"/>
              <a:t>Natuurkoffer: https://youtu.be/jQM_hrCd4os</a:t>
            </a:r>
          </a:p>
          <a:p>
            <a:pPr marL="171450" indent="-171450">
              <a:buFontTx/>
              <a:buChar char="-"/>
            </a:pPr>
            <a:r>
              <a:rPr lang="nl-NL" dirty="0"/>
              <a:t>Lengte video: 2.41 min</a:t>
            </a:r>
          </a:p>
          <a:p>
            <a:pPr marL="0" indent="0">
              <a:buFontTx/>
              <a:buNone/>
            </a:pPr>
            <a:r>
              <a:rPr lang="nl-NL" dirty="0"/>
              <a:t>Toelichting: </a:t>
            </a:r>
            <a:r>
              <a:rPr lang="nl-NL" sz="1200" b="0" i="0" kern="1200" dirty="0">
                <a:solidFill>
                  <a:schemeClr val="tx1"/>
                </a:solidFill>
                <a:effectLst/>
                <a:latin typeface="+mn-lt"/>
                <a:ea typeface="+mn-ea"/>
                <a:cs typeface="+mn-cs"/>
              </a:rPr>
              <a:t>De natuurkoffer brengt natuur naar ouderen in zorgcentra die zelf lastig naar buiten kunnen. Vrijwilligers van IVN prikkelen met de natuurkoffer de zintuigen van ouderen. Emma Valk, Coördinator vakgroep dagbesteding van zorgorganisatie het Parkhuis, onderschrijft het belang van natuur voor ouderen: “Natuur is iets waarmee je opgroeit, als je in een verzorghuis komt dan moet dit niet anders zijn.”</a:t>
            </a:r>
          </a:p>
          <a:p>
            <a:pPr marL="0" indent="0">
              <a:buFontTx/>
              <a:buNone/>
            </a:pPr>
            <a:endParaRPr lang="nl-NL" dirty="0"/>
          </a:p>
          <a:p>
            <a:pPr marL="171450" indent="-171450">
              <a:buFontTx/>
              <a:buChar char="-"/>
            </a:pPr>
            <a:r>
              <a:rPr lang="nl-NL" dirty="0"/>
              <a:t>Onderzoek Mark </a:t>
            </a:r>
            <a:r>
              <a:rPr lang="nl-NL" dirty="0" err="1"/>
              <a:t>Mieras</a:t>
            </a:r>
            <a:r>
              <a:rPr lang="nl-NL" dirty="0"/>
              <a:t>: https://youtu.be/vbLcy-Ukx1k</a:t>
            </a:r>
          </a:p>
          <a:p>
            <a:pPr marL="171450" indent="-171450">
              <a:buFontTx/>
              <a:buChar char="-"/>
            </a:pPr>
            <a:r>
              <a:rPr lang="nl-NL" dirty="0"/>
              <a:t>Lengte video: 1.44 min</a:t>
            </a:r>
          </a:p>
          <a:p>
            <a:pPr marL="0" indent="0">
              <a:buFontTx/>
              <a:buNone/>
            </a:pPr>
            <a:r>
              <a:rPr lang="nl-NL" dirty="0"/>
              <a:t>Toelichting:  </a:t>
            </a:r>
            <a:r>
              <a:rPr lang="nl-NL" sz="1200" b="0" i="0" kern="1200" dirty="0">
                <a:solidFill>
                  <a:schemeClr val="tx1"/>
                </a:solidFill>
                <a:effectLst/>
                <a:latin typeface="+mn-lt"/>
                <a:ea typeface="+mn-ea"/>
                <a:cs typeface="+mn-cs"/>
              </a:rPr>
              <a:t>Waarom is natuur zo belangrijk voor ouderen? Waarom is natuur goed voor onze hersenen? En wat levert het ons op? Wetenschapsjournalist Mark </a:t>
            </a:r>
            <a:r>
              <a:rPr lang="nl-NL" sz="1200" b="0" i="0" kern="1200" dirty="0" err="1">
                <a:solidFill>
                  <a:schemeClr val="tx1"/>
                </a:solidFill>
                <a:effectLst/>
                <a:latin typeface="+mn-lt"/>
                <a:ea typeface="+mn-ea"/>
                <a:cs typeface="+mn-cs"/>
              </a:rPr>
              <a:t>Mieras</a:t>
            </a:r>
            <a:r>
              <a:rPr lang="nl-NL" sz="1200" b="0" i="0" kern="1200" dirty="0">
                <a:solidFill>
                  <a:schemeClr val="tx1"/>
                </a:solidFill>
                <a:effectLst/>
                <a:latin typeface="+mn-lt"/>
                <a:ea typeface="+mn-ea"/>
                <a:cs typeface="+mn-cs"/>
              </a:rPr>
              <a:t> vertelt kort over de belangrijkste wetenschappelijke inzichten op het gebied van natuur, gezondheid en het brein. </a:t>
            </a:r>
            <a:br>
              <a:rPr lang="nl-NL" dirty="0"/>
            </a:br>
            <a:endParaRPr lang="nl-NL" dirty="0"/>
          </a:p>
          <a:p>
            <a:pPr marL="171450" indent="-171450">
              <a:buFontTx/>
              <a:buChar char="-"/>
            </a:pPr>
            <a:r>
              <a:rPr lang="nl-NL" dirty="0"/>
              <a:t>Koffietijd item Mantelzorgers: https://www.rtl.nl/video/a9cef4b7-8a85-4b35-af80-984da8e3a016/ </a:t>
            </a:r>
          </a:p>
          <a:p>
            <a:pPr marL="171450" indent="-171450">
              <a:buFontTx/>
              <a:buChar char="-"/>
            </a:pPr>
            <a:r>
              <a:rPr lang="nl-NL" dirty="0"/>
              <a:t>Lengte video</a:t>
            </a:r>
            <a:r>
              <a:rPr lang="nl-NL"/>
              <a:t>: 3.21 min</a:t>
            </a:r>
            <a:endParaRPr lang="nl-NL" dirty="0"/>
          </a:p>
          <a:p>
            <a:pPr marL="0" indent="0">
              <a:buFontTx/>
              <a:buNone/>
            </a:pPr>
            <a:r>
              <a:rPr lang="nl-NL" dirty="0"/>
              <a:t>Insteek: Over de dag </a:t>
            </a:r>
            <a:r>
              <a:rPr lang="nl-NL" dirty="0" err="1"/>
              <a:t>vd</a:t>
            </a:r>
            <a:r>
              <a:rPr lang="nl-NL" dirty="0"/>
              <a:t> mantelzorger&gt; nut van wandelen in de natuur </a:t>
            </a: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21</a:t>
            </a:fld>
            <a:endParaRPr lang="nl-NL"/>
          </a:p>
        </p:txBody>
      </p:sp>
    </p:spTree>
    <p:extLst>
      <p:ext uri="{BB962C8B-B14F-4D97-AF65-F5344CB8AC3E}">
        <p14:creationId xmlns:p14="http://schemas.microsoft.com/office/powerpoint/2010/main" val="2993376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IVN probeert actief te verbinding aan te gaan met andere organisaties om onze doelen te realiseren.</a:t>
            </a:r>
            <a:r>
              <a:rPr lang="nl-NL" baseline="0" dirty="0"/>
              <a:t> Samen sta je sterker! Op deze sheet zie je een aantal van onze partners. </a:t>
            </a:r>
          </a:p>
          <a:p>
            <a:endParaRPr lang="nl-NL" baseline="0" dirty="0"/>
          </a:p>
          <a:p>
            <a:r>
              <a:rPr lang="nl-NL" baseline="0" dirty="0"/>
              <a:t>NB: Maak deze sheet op maat met lokale partners, je mag logo’s toevoegen en vervangen. Advies is om niet alle partnerships te bespreken maar en 2 uit te lichten als voorbeeld.</a:t>
            </a:r>
          </a:p>
          <a:p>
            <a:endParaRPr lang="nl-NL" baseline="0" dirty="0"/>
          </a:p>
          <a:p>
            <a:r>
              <a:rPr lang="nl-NL" baseline="0" dirty="0"/>
              <a:t>Toelichting partnerships:</a:t>
            </a:r>
          </a:p>
          <a:p>
            <a:pPr marL="171450" indent="-171450">
              <a:buFont typeface="Arial" panose="020B0604020202020204" pitchFamily="34" charset="0"/>
              <a:buChar char="•"/>
            </a:pPr>
            <a:r>
              <a:rPr lang="nl-NL" baseline="0" dirty="0"/>
              <a:t>Albert Heijn: 	3 jaar een samenwerking </a:t>
            </a:r>
            <a:r>
              <a:rPr lang="nl-NL" baseline="0" dirty="0" err="1"/>
              <a:t>mbt</a:t>
            </a:r>
            <a:r>
              <a:rPr lang="nl-NL" baseline="0" dirty="0"/>
              <a:t> de Moestuintjes</a:t>
            </a:r>
          </a:p>
          <a:p>
            <a:pPr marL="171450" indent="-171450">
              <a:buFont typeface="Arial" panose="020B0604020202020204" pitchFamily="34" charset="0"/>
              <a:buChar char="•"/>
            </a:pPr>
            <a:r>
              <a:rPr lang="nl-NL" baseline="0" dirty="0"/>
              <a:t>Ministerie EZ: 	EZ geeft IVN de opdracht om communicatie en educatie in de Nationale Parken te verzorgen</a:t>
            </a:r>
          </a:p>
          <a:p>
            <a:pPr marL="171450" indent="-171450">
              <a:buFont typeface="Arial" panose="020B0604020202020204" pitchFamily="34" charset="0"/>
              <a:buChar char="•"/>
            </a:pPr>
            <a:r>
              <a:rPr lang="nl-NL" baseline="0" dirty="0" err="1"/>
              <a:t>Landal</a:t>
            </a:r>
            <a:r>
              <a:rPr lang="nl-NL" baseline="0" dirty="0"/>
              <a:t> </a:t>
            </a:r>
            <a:r>
              <a:rPr lang="nl-NL" baseline="0" dirty="0" err="1"/>
              <a:t>greenparks</a:t>
            </a:r>
            <a:r>
              <a:rPr lang="nl-NL" baseline="0" dirty="0"/>
              <a:t>: 	actieve partnership met het ontwikkelen van beleefmaterialen voor kinderen in de </a:t>
            </a:r>
            <a:r>
              <a:rPr lang="nl-NL" baseline="0" dirty="0" err="1"/>
              <a:t>Landal</a:t>
            </a:r>
            <a:r>
              <a:rPr lang="nl-NL" baseline="0" dirty="0"/>
              <a:t> parken</a:t>
            </a:r>
          </a:p>
          <a:p>
            <a:pPr marL="171450" indent="-171450">
              <a:buFont typeface="Arial" panose="020B0604020202020204" pitchFamily="34" charset="0"/>
              <a:buChar char="•"/>
            </a:pPr>
            <a:r>
              <a:rPr lang="nl-NL" baseline="0" dirty="0"/>
              <a:t>Fonds NME: 	het ‘huisfonds’ van IVN dat ons helpt diverse nieuwe </a:t>
            </a:r>
            <a:r>
              <a:rPr lang="nl-NL" baseline="0" dirty="0" err="1"/>
              <a:t>ideeen</a:t>
            </a:r>
            <a:r>
              <a:rPr lang="nl-NL" baseline="0" dirty="0"/>
              <a:t> of producten vorm te geven zoals in 2018 de Wandelapp en het innoveren van het vrijwilligersbeleid. </a:t>
            </a:r>
          </a:p>
          <a:p>
            <a:pPr marL="171450" indent="-171450">
              <a:buFont typeface="Arial" panose="020B0604020202020204" pitchFamily="34" charset="0"/>
              <a:buChar char="•"/>
            </a:pPr>
            <a:r>
              <a:rPr lang="nl-NL" baseline="0" dirty="0"/>
              <a:t>Nationale Postcode Loterij:  </a:t>
            </a:r>
            <a:r>
              <a:rPr lang="nl-NL" sz="1200" b="0" i="0" u="none" strike="noStrike" kern="1200" baseline="0" dirty="0">
                <a:solidFill>
                  <a:schemeClr val="tx1"/>
                </a:solidFill>
                <a:latin typeface="+mn-lt"/>
                <a:ea typeface="+mn-ea"/>
                <a:cs typeface="+mn-cs"/>
              </a:rPr>
              <a:t>IVN is al sinds 1996 één van de goede doelen van de Nationale Postcode Loterij. Met een jaarlijkse ruimhartige gift steunt de Loterij het werk van IVN. Naast de reguliere, jaarlijkse bijdrage heeft IVN ook extra schenkingen voor bijzondere projecten ontvangen, zoals Grijs, Groen &amp; Gelukkig en Tiny </a:t>
            </a:r>
            <a:r>
              <a:rPr lang="nl-NL" sz="1200" b="0" i="0" u="none" strike="noStrike" kern="1200" baseline="0" dirty="0" err="1">
                <a:solidFill>
                  <a:schemeClr val="tx1"/>
                </a:solidFill>
                <a:latin typeface="+mn-lt"/>
                <a:ea typeface="+mn-ea"/>
                <a:cs typeface="+mn-cs"/>
              </a:rPr>
              <a:t>Forest</a:t>
            </a:r>
            <a:r>
              <a:rPr lang="nl-NL"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Jantje Beton: 	met buitenlesdag werken we jaarlijks actief samen om zoveel mogelijk kinderen in Nederland buiten les te laten krijgen. Tevens werken we samen in het project Gezonde buurten met financiële ondersteuning vanuit Ministerie van Volksgezondheid, Welzijn en Sport.</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Aviko: 		Aviko is al enige jaren partner van </a:t>
            </a:r>
            <a:r>
              <a:rPr lang="nl-NL" sz="1200" b="0" i="0" u="none" strike="noStrike" kern="1200" baseline="0" dirty="0" err="1">
                <a:solidFill>
                  <a:schemeClr val="tx1"/>
                </a:solidFill>
                <a:latin typeface="+mn-lt"/>
                <a:ea typeface="+mn-ea"/>
                <a:cs typeface="+mn-cs"/>
              </a:rPr>
              <a:t>ModderDag</a:t>
            </a:r>
            <a:endParaRPr lang="nl-NL"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Naturalis: 		is partner in het project </a:t>
            </a:r>
            <a:r>
              <a:rPr lang="nl-NL" sz="1200" b="0" i="0" u="none" strike="noStrike" kern="1200" baseline="0" dirty="0" err="1">
                <a:solidFill>
                  <a:schemeClr val="tx1"/>
                </a:solidFill>
                <a:latin typeface="+mn-lt"/>
                <a:ea typeface="+mn-ea"/>
                <a:cs typeface="+mn-cs"/>
              </a:rPr>
              <a:t>Nlzoemt</a:t>
            </a:r>
            <a:endParaRPr lang="nl-NL"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nl-NL" sz="1200" b="0" i="0" u="none" strike="noStrike" kern="1200" baseline="0" dirty="0" err="1">
                <a:solidFill>
                  <a:schemeClr val="tx1"/>
                </a:solidFill>
                <a:latin typeface="+mn-lt"/>
                <a:ea typeface="+mn-ea"/>
                <a:cs typeface="+mn-cs"/>
              </a:rPr>
              <a:t>Tauw</a:t>
            </a:r>
            <a:r>
              <a:rPr lang="nl-NL" sz="1200" b="0" i="0" u="none" strike="noStrike" kern="1200" baseline="0" dirty="0">
                <a:solidFill>
                  <a:schemeClr val="tx1"/>
                </a:solidFill>
                <a:latin typeface="+mn-lt"/>
                <a:ea typeface="+mn-ea"/>
                <a:cs typeface="+mn-cs"/>
              </a:rPr>
              <a:t>: 		steunt IVN al jaren met een financiële bijdrage voor campagnes (</a:t>
            </a:r>
            <a:r>
              <a:rPr lang="nl-NL" sz="1200" b="0" i="0" u="none" strike="noStrike" kern="1200" baseline="0" dirty="0" err="1">
                <a:solidFill>
                  <a:schemeClr val="tx1"/>
                </a:solidFill>
                <a:latin typeface="+mn-lt"/>
                <a:ea typeface="+mn-ea"/>
                <a:cs typeface="+mn-cs"/>
              </a:rPr>
              <a:t>oa</a:t>
            </a:r>
            <a:r>
              <a:rPr lang="nl-NL" sz="1200" b="0" i="0" u="none" strike="noStrike" kern="1200" baseline="0" dirty="0">
                <a:solidFill>
                  <a:schemeClr val="tx1"/>
                </a:solidFill>
                <a:latin typeface="+mn-lt"/>
                <a:ea typeface="+mn-ea"/>
                <a:cs typeface="+mn-cs"/>
              </a:rPr>
              <a:t> de Slootjesdagen) en met het delen van expertise van hun medewerkers (jongeren adviesbureau).</a:t>
            </a:r>
            <a:endParaRPr lang="nl-NL" dirty="0"/>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22</a:t>
            </a:fld>
            <a:endParaRPr lang="nl-NL"/>
          </a:p>
        </p:txBody>
      </p:sp>
    </p:spTree>
    <p:extLst>
      <p:ext uri="{BB962C8B-B14F-4D97-AF65-F5344CB8AC3E}">
        <p14:creationId xmlns:p14="http://schemas.microsoft.com/office/powerpoint/2010/main" val="204534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Schets het krachtenveld:</a:t>
            </a:r>
            <a:r>
              <a:rPr lang="nl-NL" baseline="0" dirty="0"/>
              <a:t> wat maakt natuur zo belangrijk vandaag de dag. </a:t>
            </a:r>
            <a:endParaRPr lang="nl-NL" dirty="0"/>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5</a:t>
            </a:fld>
            <a:endParaRPr lang="nl-NL"/>
          </a:p>
        </p:txBody>
      </p:sp>
    </p:spTree>
    <p:extLst>
      <p:ext uri="{BB962C8B-B14F-4D97-AF65-F5344CB8AC3E}">
        <p14:creationId xmlns:p14="http://schemas.microsoft.com/office/powerpoint/2010/main" val="227500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Beleef de natuur met IVN </a:t>
            </a:r>
          </a:p>
          <a:p>
            <a:r>
              <a:rPr lang="nl-NL" sz="1200" kern="1200" dirty="0">
                <a:solidFill>
                  <a:schemeClr val="tx1"/>
                </a:solidFill>
                <a:effectLst/>
                <a:latin typeface="+mn-lt"/>
                <a:ea typeface="+mn-ea"/>
                <a:cs typeface="+mn-cs"/>
              </a:rPr>
              <a:t>Met IVN ontdek je dat er in de natuur bij jou in de buurt meer te beleven is dan je denkt. Ga op pad met een IVN-natuurgids in het bos. Verbaas je tijdens een stadswandeling over de natuur die je vindt tussen de stenen. Of laat je (klein)kinderen ravotten op een natuurspeelplaats. Onze vrijwilligers zetten zich vol enthousiasme in om iedereen een onvergetelijke natuurbelevenis te geven. Door lid te worden van IVN steun je onze missie: de natuur voor iedereen – jong en oud – dichtbij brengen. </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Voordelen op een rij:</a:t>
            </a:r>
            <a:endParaRPr lang="nl-NL"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4x per jaar het tijdschrift Mens en Natuur</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Gratis of met korting deelnemen aan activiteiten, cursussen en lezingen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10% korting in onze webwinkel</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Welkomstgeschenk</a:t>
            </a:r>
          </a:p>
          <a:p>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Doe ook mee! </a:t>
            </a:r>
          </a:p>
          <a:p>
            <a:r>
              <a:rPr lang="nl-NL" sz="1200" kern="1200" dirty="0">
                <a:solidFill>
                  <a:schemeClr val="tx1"/>
                </a:solidFill>
                <a:effectLst/>
                <a:latin typeface="+mn-lt"/>
                <a:ea typeface="+mn-ea"/>
                <a:cs typeface="+mn-cs"/>
              </a:rPr>
              <a:t>Particulier:</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Vrijwilligers vormen het hart van IVN. Verspreid over heel Nederland organiseren zij vanuit 170 lokale afdelingen met passie cursussen, natuurexcursies, wandelingen en opleidingen. Daarmee maken zij het mogelijk om jaarlijks ruim 360.000 mensen te laten genieten van de natuur. Vind je het leuk om kinderactiviteiten te begeleiden? Of juist ouderen uit zorgcentra eens mee naar buiten te nemen? IVN biedt tal van mogelijkheden voor vrijwilligerswerk. Lijkt het je leuk om naast lid van IVN ook actief te worden als vrijwilliger bij een lokale IVN-afdeling? Bij aanmelding kan je zelf een afdeling bij jou in de buurt selecteren.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Zakelijk: IVN biedt vele</a:t>
            </a:r>
            <a:r>
              <a:rPr lang="nl-NL" sz="1200" kern="1200" baseline="0" dirty="0">
                <a:solidFill>
                  <a:schemeClr val="tx1"/>
                </a:solidFill>
                <a:effectLst/>
                <a:latin typeface="+mn-lt"/>
                <a:ea typeface="+mn-ea"/>
                <a:cs typeface="+mn-cs"/>
              </a:rPr>
              <a:t> mogelijkheden voor samenwerking, zowel lokaal als landelijk. Wij zien onszelf als netwerker en gaan graag de samenwerking aan. Samen sta je immers sterk! Organisaties kunnen IVN steunen op veel verschillende manieren:</a:t>
            </a:r>
          </a:p>
          <a:p>
            <a:pPr marL="171450" indent="-171450">
              <a:buFont typeface="Arial" panose="020B0604020202020204" pitchFamily="34" charset="0"/>
              <a:buChar char="•"/>
            </a:pPr>
            <a:r>
              <a:rPr lang="nl-NL" sz="1200" kern="1200" baseline="0" dirty="0">
                <a:solidFill>
                  <a:schemeClr val="tx1"/>
                </a:solidFill>
                <a:effectLst/>
                <a:latin typeface="+mn-lt"/>
                <a:ea typeface="+mn-ea"/>
                <a:cs typeface="+mn-cs"/>
              </a:rPr>
              <a:t>door een geldelijke bijdrage (bijvoorbeeld door partner te worden voor een specifieke campagne)</a:t>
            </a:r>
          </a:p>
          <a:p>
            <a:pPr marL="171450" indent="-171450">
              <a:buFont typeface="Arial" panose="020B0604020202020204" pitchFamily="34" charset="0"/>
              <a:buChar char="•"/>
            </a:pPr>
            <a:r>
              <a:rPr lang="nl-NL" sz="1200" kern="1200" baseline="0" dirty="0">
                <a:solidFill>
                  <a:schemeClr val="tx1"/>
                </a:solidFill>
                <a:effectLst/>
                <a:latin typeface="+mn-lt"/>
                <a:ea typeface="+mn-ea"/>
                <a:cs typeface="+mn-cs"/>
              </a:rPr>
              <a:t>Bieden van producten of expertise (mensen). Bijvoorbeeld door het kosteloos aanbieden van hun producten voor een actie of winactie (zoals de GGG foto-actie met HEMA of moestuingereedschap van Gardena voor de moestuinactie GGG) of inzet personeel  zoals </a:t>
            </a:r>
            <a:r>
              <a:rPr lang="nl-NL" sz="1200" kern="1200" baseline="0" dirty="0" err="1">
                <a:solidFill>
                  <a:schemeClr val="tx1"/>
                </a:solidFill>
                <a:effectLst/>
                <a:latin typeface="+mn-lt"/>
                <a:ea typeface="+mn-ea"/>
                <a:cs typeface="+mn-cs"/>
              </a:rPr>
              <a:t>Tauw</a:t>
            </a:r>
            <a:r>
              <a:rPr lang="nl-NL" sz="1200" kern="1200" baseline="0" dirty="0">
                <a:solidFill>
                  <a:schemeClr val="tx1"/>
                </a:solidFill>
                <a:effectLst/>
                <a:latin typeface="+mn-lt"/>
                <a:ea typeface="+mn-ea"/>
                <a:cs typeface="+mn-cs"/>
              </a:rPr>
              <a:t> voor het Jongeren adviesbureau.</a:t>
            </a:r>
          </a:p>
          <a:p>
            <a:pPr marL="171450" indent="-171450">
              <a:buFont typeface="Arial" panose="020B0604020202020204" pitchFamily="34" charset="0"/>
              <a:buChar char="•"/>
            </a:pPr>
            <a:r>
              <a:rPr lang="nl-NL" sz="1200" kern="1200" baseline="0" dirty="0">
                <a:solidFill>
                  <a:schemeClr val="tx1"/>
                </a:solidFill>
                <a:effectLst/>
                <a:latin typeface="+mn-lt"/>
                <a:ea typeface="+mn-ea"/>
                <a:cs typeface="+mn-cs"/>
              </a:rPr>
              <a:t>Uitgebreide samenwerking op maat: voorbeeld moestuincampagne Albert Heijn, samenwerking </a:t>
            </a:r>
            <a:r>
              <a:rPr lang="nl-NL" sz="1200" kern="1200" baseline="0" dirty="0" err="1">
                <a:solidFill>
                  <a:schemeClr val="tx1"/>
                </a:solidFill>
                <a:effectLst/>
                <a:latin typeface="+mn-lt"/>
                <a:ea typeface="+mn-ea"/>
                <a:cs typeface="+mn-cs"/>
              </a:rPr>
              <a:t>Landal</a:t>
            </a:r>
            <a:r>
              <a:rPr lang="nl-NL" sz="1200" kern="1200" baseline="0" dirty="0">
                <a:solidFill>
                  <a:schemeClr val="tx1"/>
                </a:solidFill>
                <a:effectLst/>
                <a:latin typeface="+mn-lt"/>
                <a:ea typeface="+mn-ea"/>
                <a:cs typeface="+mn-cs"/>
              </a:rPr>
              <a:t>/Efteling </a:t>
            </a:r>
          </a:p>
          <a:p>
            <a:pPr marL="0" indent="0">
              <a:buFont typeface="Arial" panose="020B0604020202020204" pitchFamily="34" charset="0"/>
              <a:buNone/>
            </a:pPr>
            <a:endParaRPr lang="nl-NL" sz="1200" kern="1200" baseline="0" dirty="0">
              <a:solidFill>
                <a:schemeClr val="tx1"/>
              </a:solidFill>
              <a:effectLst/>
              <a:latin typeface="+mn-lt"/>
              <a:ea typeface="+mn-ea"/>
              <a:cs typeface="+mn-cs"/>
            </a:endParaRPr>
          </a:p>
          <a:p>
            <a:pPr marL="0" indent="0">
              <a:buFont typeface="Arial" panose="020B0604020202020204" pitchFamily="34" charset="0"/>
              <a:buNone/>
            </a:pPr>
            <a:r>
              <a:rPr lang="nl-NL" sz="1200" kern="1200" baseline="0" dirty="0">
                <a:solidFill>
                  <a:schemeClr val="tx1"/>
                </a:solidFill>
                <a:effectLst/>
                <a:latin typeface="+mn-lt"/>
                <a:ea typeface="+mn-ea"/>
                <a:cs typeface="+mn-cs"/>
              </a:rPr>
              <a:t>Heb je een zakelijke lead op landelijk niveau: neem dan contact op met Elke van de Wiel, Senior marketingcommunicatie adviseur.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DCDF814F-2CEE-4BA2-96DB-B454134FB558}" type="slidenum">
              <a:rPr lang="nl-NL" smtClean="0"/>
              <a:t>23</a:t>
            </a:fld>
            <a:endParaRPr lang="nl-NL"/>
          </a:p>
        </p:txBody>
      </p:sp>
    </p:spTree>
    <p:extLst>
      <p:ext uri="{BB962C8B-B14F-4D97-AF65-F5344CB8AC3E}">
        <p14:creationId xmlns:p14="http://schemas.microsoft.com/office/powerpoint/2010/main" val="274046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inmiddels de nodige (wetenschappelijk onderbouwde) bewijslast voor de positieve invloed van groen.</a:t>
            </a:r>
          </a:p>
          <a:p>
            <a:endParaRPr lang="nl-NL" u="sng" dirty="0"/>
          </a:p>
          <a:p>
            <a:r>
              <a:rPr lang="nl-NL" u="sng" dirty="0"/>
              <a:t>Gebruikstip</a:t>
            </a:r>
            <a:r>
              <a:rPr lang="nl-NL" u="none" dirty="0"/>
              <a:t>: </a:t>
            </a:r>
            <a:r>
              <a:rPr lang="nl-NL" dirty="0"/>
              <a:t>Pik er één voorbeeld uit en maak er je eigen verhaal van, lees ze niet allemaal voor. Door deze wel te tonen als achtergrond laat je zien dat er de nodige onderbouwing is.</a:t>
            </a:r>
          </a:p>
          <a:p>
            <a:endParaRPr lang="nl-NL" dirty="0"/>
          </a:p>
          <a:p>
            <a:r>
              <a:rPr lang="nl-NL" dirty="0"/>
              <a:t>Aanvullend kan je ook nog noemen:</a:t>
            </a:r>
          </a:p>
          <a:p>
            <a:pPr marL="171450" indent="-171450">
              <a:buFont typeface="Arial" panose="020B0604020202020204" pitchFamily="34" charset="0"/>
              <a:buChar char="•"/>
            </a:pPr>
            <a:r>
              <a:rPr lang="nl-NL" dirty="0"/>
              <a:t>Met zomerkampen in de natuur doen jongeren natuurervaring én sociale ervaring op die ze meenemen in hun opleiding- en beroepskeuze, in hun levensstijl en zelfs in de opvoeding van hun eigen kinderen.</a:t>
            </a:r>
          </a:p>
          <a:p>
            <a:pPr marL="171450" indent="-171450">
              <a:buFont typeface="Arial" panose="020B0604020202020204" pitchFamily="34" charset="0"/>
              <a:buChar char="•"/>
            </a:pPr>
            <a:r>
              <a:rPr lang="nl-NL" dirty="0"/>
              <a:t>Voor kinderen heeft meer contact met de natuur tijdens hun ontwikkeling een aantal fysieke voordelen: hun hersenen zijn beter bestand tegen stress, de kans op bijziendheid wordt verkleind en ze ontwikkelen een beter vatenstelsel. Ze </a:t>
            </a:r>
            <a:r>
              <a:rPr lang="nl-NL" dirty="0" err="1"/>
              <a:t>kijgen</a:t>
            </a:r>
            <a:r>
              <a:rPr lang="nl-NL" dirty="0"/>
              <a:t> meer vitamine D binnen, bewegen meer en de kans op overgewicht wordt kleiner. </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6</a:t>
            </a:fld>
            <a:endParaRPr lang="nl-NL"/>
          </a:p>
        </p:txBody>
      </p:sp>
    </p:spTree>
    <p:extLst>
      <p:ext uri="{BB962C8B-B14F-4D97-AF65-F5344CB8AC3E}">
        <p14:creationId xmlns:p14="http://schemas.microsoft.com/office/powerpoint/2010/main" val="280177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Bovenstaand de missie van IVN, we doen dit vanuit een visie die we hebben op de samenleving.</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rial" panose="020B0604020202020204" pitchFamily="34" charset="0"/>
                <a:cs typeface="Arial" panose="020B0604020202020204" pitchFamily="34" charset="0"/>
              </a:rPr>
              <a:t>Visie: IVN gelooft dat mens en natuur onlosmakelijk met elkaar verbonden zijn. In de huidige samenleving is de mens echter te ver van de natuur komen te staan. IVN wil de natuur weer dichterbij de mens brengen zodat zij de natuur weer in hun hart sluit en hier ook beter voor zal zorgen. Dit draagt bij aan duurzame samenleving en aan de individuele gezondheid en het welzijn van mensen. </a:t>
            </a:r>
          </a:p>
          <a:p>
            <a:endParaRPr lang="nl-NL" dirty="0"/>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7</a:t>
            </a:fld>
            <a:endParaRPr lang="nl-NL"/>
          </a:p>
        </p:txBody>
      </p:sp>
    </p:spTree>
    <p:extLst>
      <p:ext uri="{BB962C8B-B14F-4D97-AF65-F5344CB8AC3E}">
        <p14:creationId xmlns:p14="http://schemas.microsoft.com/office/powerpoint/2010/main" val="198291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NB:</a:t>
            </a:r>
            <a:r>
              <a:rPr lang="en-US" baseline="0" dirty="0"/>
              <a:t> </a:t>
            </a:r>
            <a:r>
              <a:rPr lang="en-US" baseline="0" dirty="0" err="1"/>
              <a:t>vrij</a:t>
            </a:r>
            <a:r>
              <a:rPr lang="en-US" baseline="0" dirty="0"/>
              <a:t> interne sheet, </a:t>
            </a:r>
            <a:r>
              <a:rPr lang="en-US" baseline="0" dirty="0" err="1"/>
              <a:t>voor</a:t>
            </a:r>
            <a:r>
              <a:rPr lang="en-US" baseline="0" dirty="0"/>
              <a:t> </a:t>
            </a:r>
            <a:r>
              <a:rPr lang="en-US" baseline="0" dirty="0" err="1"/>
              <a:t>externe</a:t>
            </a:r>
            <a:r>
              <a:rPr lang="en-US" baseline="0" dirty="0"/>
              <a:t> </a:t>
            </a:r>
            <a:r>
              <a:rPr lang="en-US" baseline="0" dirty="0" err="1"/>
              <a:t>doelgroepen</a:t>
            </a:r>
            <a:r>
              <a:rPr lang="en-US" baseline="0" dirty="0"/>
              <a:t> </a:t>
            </a:r>
            <a:r>
              <a:rPr lang="en-US" baseline="0" dirty="0" err="1"/>
              <a:t>kan</a:t>
            </a:r>
            <a:r>
              <a:rPr lang="en-US" baseline="0" dirty="0"/>
              <a:t> je </a:t>
            </a:r>
            <a:r>
              <a:rPr lang="en-US" baseline="0" dirty="0" err="1"/>
              <a:t>deze</a:t>
            </a:r>
            <a:r>
              <a:rPr lang="en-US" baseline="0" dirty="0"/>
              <a:t> </a:t>
            </a:r>
            <a:r>
              <a:rPr lang="en-US" baseline="0" dirty="0" err="1"/>
              <a:t>eruit</a:t>
            </a:r>
            <a:r>
              <a:rPr lang="en-US" baseline="0" dirty="0"/>
              <a:t> </a:t>
            </a:r>
            <a:r>
              <a:rPr lang="en-US" baseline="0" dirty="0" err="1"/>
              <a:t>te</a:t>
            </a:r>
            <a:r>
              <a:rPr lang="en-US" baseline="0" dirty="0"/>
              <a:t> </a:t>
            </a:r>
            <a:r>
              <a:rPr lang="en-US" baseline="0" dirty="0" err="1"/>
              <a:t>halen</a:t>
            </a:r>
            <a:r>
              <a:rPr lang="en-US" baseline="0" dirty="0"/>
              <a:t> maar </a:t>
            </a:r>
            <a:r>
              <a:rPr lang="en-US" baseline="0" dirty="0" err="1"/>
              <a:t>vanuit</a:t>
            </a:r>
            <a:r>
              <a:rPr lang="en-US" baseline="0" dirty="0"/>
              <a:t> intern was </a:t>
            </a:r>
            <a:r>
              <a:rPr lang="en-US" baseline="0" dirty="0" err="1"/>
              <a:t>hier</a:t>
            </a:r>
            <a:r>
              <a:rPr lang="en-US" baseline="0" dirty="0"/>
              <a:t> </a:t>
            </a:r>
            <a:r>
              <a:rPr lang="en-US" baseline="0" dirty="0" err="1"/>
              <a:t>vraag</a:t>
            </a:r>
            <a:r>
              <a:rPr lang="en-US" baseline="0" dirty="0"/>
              <a:t> </a:t>
            </a:r>
            <a:r>
              <a:rPr lang="en-US" baseline="0" dirty="0" err="1"/>
              <a:t>naar</a:t>
            </a:r>
            <a:r>
              <a:rPr lang="en-US" baseline="0"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IVN heeft een unieke organisatiestructuur: we werken aan onze missie vanuit een beroepsorganisatie (stichting) en 170 vrijwilligersafdelingen</a:t>
            </a:r>
            <a:r>
              <a:rPr lang="nl-NL" baseline="0" dirty="0"/>
              <a:t> (</a:t>
            </a:r>
            <a:r>
              <a:rPr lang="nl-NL" dirty="0"/>
              <a:t>vereniging).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Zowel op uitvoeringsniveau als op bestuursniveau</a:t>
            </a:r>
            <a:r>
              <a:rPr lang="nl-NL" baseline="0" dirty="0"/>
              <a:t> vindt de nodige uitwisseling plaats</a:t>
            </a:r>
            <a:endParaRPr lang="nl-NL" dirty="0"/>
          </a:p>
          <a:p>
            <a:endParaRPr lang="nl-NL" dirty="0"/>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8</a:t>
            </a:fld>
            <a:endParaRPr lang="nl-NL"/>
          </a:p>
        </p:txBody>
      </p:sp>
    </p:spTree>
    <p:extLst>
      <p:ext uri="{BB962C8B-B14F-4D97-AF65-F5344CB8AC3E}">
        <p14:creationId xmlns:p14="http://schemas.microsoft.com/office/powerpoint/2010/main" val="352970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vrijwilligers vormen van oudsher het hart van IVN. </a:t>
            </a:r>
            <a:r>
              <a:rPr lang="nl-NL" sz="1200" kern="1200" dirty="0">
                <a:solidFill>
                  <a:schemeClr val="tx1"/>
                </a:solidFill>
                <a:effectLst/>
                <a:latin typeface="+mn-lt"/>
                <a:ea typeface="+mn-ea"/>
                <a:cs typeface="+mn-cs"/>
              </a:rPr>
              <a:t>Van de 25.000 leden is een derde als vrijwilliger actief (zo’n 8000 mensen), verspreid over 170 lokale afdelingen in heel Nederland. Zij organiseren met passie cursussen, natuurexcursies, wandelingen en opleidingen. Hierdoor brengen zij jaarlijks honderdduizenden kinderen en volwassenen in aanraking met de natuur.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beroepsorganisatie is een club van circa 130 professionals die werkt aan de projecten, programma’s en campagnes van IVN. Bovendien ondersteunen zij de vrijwilligers.</a:t>
            </a:r>
            <a:endParaRPr lang="nl-NL" dirty="0"/>
          </a:p>
          <a:p>
            <a:endParaRPr lang="nl-NL" baseline="0" dirty="0"/>
          </a:p>
          <a:p>
            <a:r>
              <a:rPr lang="nl-NL" baseline="0" dirty="0"/>
              <a:t>In buitenste rand in dit diagram staan eigenlijk alle Nederlanders, ook bij deze grote groep willen we natuur in het hart brengen. Dit doet IVN bijvoorbeeld met de grote </a:t>
            </a:r>
            <a:r>
              <a:rPr lang="nl-NL" baseline="0" dirty="0" err="1"/>
              <a:t>bereikscampagnes</a:t>
            </a:r>
            <a:r>
              <a:rPr lang="nl-NL" baseline="0" dirty="0"/>
              <a:t> (zoals de Moestuincampagne met Albert Heijn). Mooi natuurlijk als iemand vervolgens lid wordt en vaker natuur wil ervaren.</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DCDF814F-2CEE-4BA2-96DB-B454134FB558}" type="slidenum">
              <a:rPr lang="nl-NL" smtClean="0"/>
              <a:t>9</a:t>
            </a:fld>
            <a:endParaRPr lang="nl-NL"/>
          </a:p>
        </p:txBody>
      </p:sp>
    </p:spTree>
    <p:extLst>
      <p:ext uri="{BB962C8B-B14F-4D97-AF65-F5344CB8AC3E}">
        <p14:creationId xmlns:p14="http://schemas.microsoft.com/office/powerpoint/2010/main" val="399845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Alternatieve quote: </a:t>
            </a:r>
            <a:r>
              <a:rPr lang="nl-NL" sz="1200" dirty="0">
                <a:latin typeface="Arial" panose="020B0604020202020204" pitchFamily="34" charset="0"/>
                <a:cs typeface="Arial" panose="020B0604020202020204" pitchFamily="34" charset="0"/>
              </a:rPr>
              <a:t>‘De groep waarmee ik de cursus volgde was heel divers. Er waren jongelui van 19 die net klaar waren met hun opleiding, maar ook net gepensioneerden, een boswachter, een moeder, universitair geschoolde mensen. De gezamenlijke passie voor de natuur brengt je samen.’  </a:t>
            </a:r>
            <a:r>
              <a:rPr lang="nl-NL" sz="1200" dirty="0" err="1">
                <a:latin typeface="Arial" panose="020B0604020202020204" pitchFamily="34" charset="0"/>
                <a:cs typeface="Arial" panose="020B0604020202020204" pitchFamily="34" charset="0"/>
              </a:rPr>
              <a:t>Talitha</a:t>
            </a:r>
            <a:r>
              <a:rPr lang="nl-NL" sz="1200" dirty="0">
                <a:latin typeface="Arial" panose="020B0604020202020204" pitchFamily="34" charset="0"/>
                <a:cs typeface="Arial" panose="020B0604020202020204" pitchFamily="34" charset="0"/>
              </a:rPr>
              <a:t> Prinsen</a:t>
            </a:r>
          </a:p>
          <a:p>
            <a:endParaRPr lang="nl-NL" dirty="0"/>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10</a:t>
            </a:fld>
            <a:endParaRPr lang="nl-NL"/>
          </a:p>
        </p:txBody>
      </p:sp>
    </p:spTree>
    <p:extLst>
      <p:ext uri="{BB962C8B-B14F-4D97-AF65-F5344CB8AC3E}">
        <p14:creationId xmlns:p14="http://schemas.microsoft.com/office/powerpoint/2010/main" val="158356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Positieve</a:t>
            </a:r>
            <a:r>
              <a:rPr lang="nl-NL" baseline="0" dirty="0"/>
              <a:t> trend in ledengroei </a:t>
            </a:r>
            <a:endParaRPr lang="nl-NL" dirty="0"/>
          </a:p>
        </p:txBody>
      </p:sp>
      <p:sp>
        <p:nvSpPr>
          <p:cNvPr id="4" name="Tijdelijke aanduiding voor dianummer 3"/>
          <p:cNvSpPr>
            <a:spLocks noGrp="1"/>
          </p:cNvSpPr>
          <p:nvPr>
            <p:ph type="sldNum" sz="quarter" idx="10"/>
          </p:nvPr>
        </p:nvSpPr>
        <p:spPr/>
        <p:txBody>
          <a:bodyPr/>
          <a:lstStyle/>
          <a:p>
            <a:fld id="{49F9BE55-FC0D-4D62-93AA-FC9E08D963E9}" type="slidenum">
              <a:rPr lang="nl-NL" smtClean="0"/>
              <a:t>11</a:t>
            </a:fld>
            <a:endParaRPr lang="nl-NL"/>
          </a:p>
        </p:txBody>
      </p:sp>
    </p:spTree>
    <p:extLst>
      <p:ext uri="{BB962C8B-B14F-4D97-AF65-F5344CB8AC3E}">
        <p14:creationId xmlns:p14="http://schemas.microsoft.com/office/powerpoint/2010/main" val="35452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rial" panose="020B0604020202020204" pitchFamily="34" charset="0"/>
                <a:cs typeface="Arial" panose="020B0604020202020204" pitchFamily="34" charset="0"/>
              </a:rPr>
              <a:t>Jaarlijks laat IVN circa 500.000 mensen de natuur actief beleven, waaronder ongeveer 160.000 kinderen. Met name onze landelijke campagnes hebben een groot bereik. Via </a:t>
            </a:r>
            <a:r>
              <a:rPr lang="nl-NL" sz="1200" dirty="0" err="1">
                <a:latin typeface="Arial" panose="020B0604020202020204" pitchFamily="34" charset="0"/>
                <a:cs typeface="Arial" panose="020B0604020202020204" pitchFamily="34" charset="0"/>
              </a:rPr>
              <a:t>social</a:t>
            </a:r>
            <a:r>
              <a:rPr lang="nl-NL" sz="1200" dirty="0">
                <a:latin typeface="Arial" panose="020B0604020202020204" pitchFamily="34" charset="0"/>
                <a:cs typeface="Arial" panose="020B0604020202020204" pitchFamily="34" charset="0"/>
              </a:rPr>
              <a:t> media, pers en andere kanalen. Zo</a:t>
            </a:r>
            <a:r>
              <a:rPr lang="nl-NL" sz="1200" baseline="0" dirty="0">
                <a:latin typeface="Arial" panose="020B0604020202020204" pitchFamily="34" charset="0"/>
                <a:cs typeface="Arial" panose="020B0604020202020204" pitchFamily="34" charset="0"/>
              </a:rPr>
              <a:t> zetten we op een leuke manier groen op de kaart. Dit doen we door het jaar heen: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aseline="0" dirty="0">
                <a:latin typeface="Arial" panose="020B0604020202020204" pitchFamily="34" charset="0"/>
                <a:cs typeface="Arial" panose="020B0604020202020204" pitchFamily="34" charset="0"/>
              </a:rPr>
              <a:t>In maart start het moestuinseizoen. De afgelopen 3 jaar heeft IVN samen met Albert Heijn de Moestuincampagne gedaan. Bij de boodschappen spaar je voor mini-moestuintjes om zelf te zaaien en oogsten. IVN deelt allerlei tips en tricks via de zaaikalender, het moestuinjournaal en heeft moestuinexperts (vrijwilligers) die advies kunnen geven.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aseline="0" dirty="0">
                <a:latin typeface="Arial" panose="020B0604020202020204" pitchFamily="34" charset="0"/>
                <a:cs typeface="Arial" panose="020B0604020202020204" pitchFamily="34" charset="0"/>
              </a:rPr>
              <a:t>In april is de Nationale Buitenlesdag. Een landelijke initiatief samen met Jantje Beton waarbij we stimuleren dat alle kinderen buiten les krijgen, IVN maakt speciale lespakketten hiervoor. De natuur is immers het beste leslokaal! In 2018 deden er 2400 scholen mee.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aseline="0" dirty="0">
                <a:latin typeface="Arial" panose="020B0604020202020204" pitchFamily="34" charset="0"/>
                <a:cs typeface="Arial" panose="020B0604020202020204" pitchFamily="34" charset="0"/>
              </a:rPr>
              <a:t>Begin juni worden de Nederlandse slootjes onder de loep genomen met de Slootjesdagen. In 2017 organiseerden 120 IVN afdelingen lokale Slootjes-activiteiten.  Kinderen en volwassen ontdekken wat er leeft in hun sloot.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aseline="0" dirty="0">
                <a:latin typeface="Arial" panose="020B0604020202020204" pitchFamily="34" charset="0"/>
                <a:cs typeface="Arial" panose="020B0604020202020204" pitchFamily="34" charset="0"/>
              </a:rPr>
              <a:t>29 juni is International Mud Day. </a:t>
            </a:r>
            <a:r>
              <a:rPr lang="nl-NL" sz="1200" b="0" i="0" kern="1200" dirty="0">
                <a:solidFill>
                  <a:schemeClr val="tx1"/>
                </a:solidFill>
                <a:effectLst/>
                <a:latin typeface="+mn-lt"/>
                <a:ea typeface="+mn-ea"/>
                <a:cs typeface="+mn-cs"/>
              </a:rPr>
              <a:t>Tijdens </a:t>
            </a:r>
            <a:r>
              <a:rPr lang="nl-NL" sz="1200" b="0" i="0" kern="1200" dirty="0" err="1">
                <a:solidFill>
                  <a:schemeClr val="tx1"/>
                </a:solidFill>
                <a:effectLst/>
                <a:latin typeface="+mn-lt"/>
                <a:ea typeface="+mn-ea"/>
                <a:cs typeface="+mn-cs"/>
              </a:rPr>
              <a:t>ModderDag</a:t>
            </a:r>
            <a:r>
              <a:rPr lang="nl-NL" sz="1200" b="0" i="0" kern="1200" dirty="0">
                <a:solidFill>
                  <a:schemeClr val="tx1"/>
                </a:solidFill>
                <a:effectLst/>
                <a:latin typeface="+mn-lt"/>
                <a:ea typeface="+mn-ea"/>
                <a:cs typeface="+mn-cs"/>
              </a:rPr>
              <a:t> ontdekken honderdduizenden kinderen in binnen- en buitenland wat modder is, hoe je er mee kunt spelen en wat de verbinding met de aarde voor hen betekent. IVN is initiatiefnemer</a:t>
            </a:r>
            <a:r>
              <a:rPr lang="nl-NL" sz="1200" b="0" i="0" kern="1200" baseline="0" dirty="0">
                <a:solidFill>
                  <a:schemeClr val="tx1"/>
                </a:solidFill>
                <a:effectLst/>
                <a:latin typeface="+mn-lt"/>
                <a:ea typeface="+mn-ea"/>
                <a:cs typeface="+mn-cs"/>
              </a:rPr>
              <a:t> van </a:t>
            </a:r>
            <a:r>
              <a:rPr lang="nl-NL" sz="1200" b="0" i="0" kern="1200" baseline="0" dirty="0" err="1">
                <a:solidFill>
                  <a:schemeClr val="tx1"/>
                </a:solidFill>
                <a:effectLst/>
                <a:latin typeface="+mn-lt"/>
                <a:ea typeface="+mn-ea"/>
                <a:cs typeface="+mn-cs"/>
              </a:rPr>
              <a:t>ModderDag</a:t>
            </a:r>
            <a:r>
              <a:rPr lang="nl-NL" sz="1200" b="0" i="0" kern="1200" baseline="0" dirty="0">
                <a:solidFill>
                  <a:schemeClr val="tx1"/>
                </a:solidFill>
                <a:effectLst/>
                <a:latin typeface="+mn-lt"/>
                <a:ea typeface="+mn-ea"/>
                <a:cs typeface="+mn-cs"/>
              </a:rPr>
              <a:t> in Nederland. Scholen, kinderopvang locaties en particuliere locaties melden zich aan via onze website om te laten weten dat ze meedoen en de educatie-materialen te ontvangen. In 2017 deden er 3200 locaties mee en speelden 160.000 kinderen in de modder. Vies worden mag op </a:t>
            </a:r>
            <a:r>
              <a:rPr lang="nl-NL" sz="1200" b="0" i="0" kern="1200" baseline="0" dirty="0" err="1">
                <a:solidFill>
                  <a:schemeClr val="tx1"/>
                </a:solidFill>
                <a:effectLst/>
                <a:latin typeface="+mn-lt"/>
                <a:ea typeface="+mn-ea"/>
                <a:cs typeface="+mn-cs"/>
              </a:rPr>
              <a:t>ModderDag</a:t>
            </a:r>
            <a:r>
              <a:rPr lang="nl-NL" sz="1200" b="0" i="0" kern="1200" baseline="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baseline="0" dirty="0">
                <a:solidFill>
                  <a:schemeClr val="tx1"/>
                </a:solidFill>
                <a:effectLst/>
                <a:latin typeface="+mn-lt"/>
                <a:ea typeface="+mn-ea"/>
                <a:cs typeface="+mn-cs"/>
              </a:rPr>
              <a:t>In het najaar zie je ze overal: Paddenstoelen! </a:t>
            </a:r>
            <a:r>
              <a:rPr lang="nl-NL" sz="1200" b="0" i="0" kern="1200" dirty="0">
                <a:solidFill>
                  <a:schemeClr val="tx1"/>
                </a:solidFill>
                <a:effectLst/>
                <a:latin typeface="+mn-lt"/>
                <a:ea typeface="+mn-ea"/>
                <a:cs typeface="+mn-cs"/>
              </a:rPr>
              <a:t>Leer paddenstoelen vinden en herkennen, ga mee spiegelen in het bos of ga mee op een paddenstoelenexcursie. IVN neemt jong en oud mee naar buiten en samen beleven we de herfst!</a:t>
            </a:r>
            <a:r>
              <a:rPr lang="nl-NL" sz="1200" b="0" i="0" kern="1200" baseline="0" dirty="0">
                <a:solidFill>
                  <a:schemeClr val="tx1"/>
                </a:solidFill>
                <a:effectLst/>
                <a:latin typeface="+mn-lt"/>
                <a:ea typeface="+mn-ea"/>
                <a:cs typeface="+mn-cs"/>
              </a:rPr>
              <a:t> In 2017 bood IVN ruim 150 paddenstoelen-activiteiten aan door heel Nederland.</a:t>
            </a:r>
            <a:endParaRPr lang="nl-NL"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Cijfers zijn van 2017 en Buitenlesdag 2018.</a:t>
            </a:r>
          </a:p>
        </p:txBody>
      </p:sp>
      <p:sp>
        <p:nvSpPr>
          <p:cNvPr id="4" name="Tijdelijke aanduiding voor dianummer 3"/>
          <p:cNvSpPr>
            <a:spLocks noGrp="1"/>
          </p:cNvSpPr>
          <p:nvPr>
            <p:ph type="sldNum" sz="quarter" idx="10"/>
          </p:nvPr>
        </p:nvSpPr>
        <p:spPr/>
        <p:txBody>
          <a:bodyPr/>
          <a:lstStyle/>
          <a:p>
            <a:fld id="{DCDF814F-2CEE-4BA2-96DB-B454134FB558}" type="slidenum">
              <a:rPr lang="nl-NL" smtClean="0"/>
              <a:t>12</a:t>
            </a:fld>
            <a:endParaRPr lang="nl-NL"/>
          </a:p>
        </p:txBody>
      </p:sp>
    </p:spTree>
    <p:extLst>
      <p:ext uri="{BB962C8B-B14F-4D97-AF65-F5344CB8AC3E}">
        <p14:creationId xmlns:p14="http://schemas.microsoft.com/office/powerpoint/2010/main" val="3722543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15" y="1693300"/>
            <a:ext cx="4604759" cy="2087857"/>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797" y="3931649"/>
            <a:ext cx="4577885" cy="1148351"/>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6456692"/>
            <a:ext cx="2057400" cy="365125"/>
          </a:xfrm>
        </p:spPr>
        <p:txBody>
          <a:bodyPr/>
          <a:lstStyle>
            <a:lvl1pPr>
              <a:defRPr>
                <a:latin typeface="Arial" charset="0"/>
                <a:ea typeface="Arial" charset="0"/>
                <a:cs typeface="Arial" charset="0"/>
              </a:defRPr>
            </a:lvl1pPr>
          </a:lstStyle>
          <a:p>
            <a:fld id="{33A42867-0329-DC49-83DB-B998A3847B73}" type="datetimeFigureOut">
              <a:rPr lang="nl-NL" smtClean="0"/>
              <a:pPr/>
              <a:t>14-3-2019</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6456692"/>
            <a:ext cx="2057400" cy="365125"/>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4400" y="6287706"/>
            <a:ext cx="1717675" cy="398827"/>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15" y="1693300"/>
            <a:ext cx="4604759" cy="2087857"/>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797" y="3931649"/>
            <a:ext cx="4577885" cy="1148351"/>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6456692"/>
            <a:ext cx="2057400" cy="365125"/>
          </a:xfrm>
        </p:spPr>
        <p:txBody>
          <a:bodyPr/>
          <a:lstStyle>
            <a:lvl1pPr>
              <a:defRPr>
                <a:latin typeface="Arial" charset="0"/>
                <a:ea typeface="Arial" charset="0"/>
                <a:cs typeface="Arial" charset="0"/>
              </a:defRPr>
            </a:lvl1pPr>
          </a:lstStyle>
          <a:p>
            <a:fld id="{33A42867-0329-DC49-83DB-B998A3847B73}" type="datetimeFigureOut">
              <a:rPr lang="nl-NL" smtClean="0"/>
              <a:pPr/>
              <a:t>14-3-2019</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6456692"/>
            <a:ext cx="2057400" cy="365125"/>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4400" y="6287706"/>
            <a:ext cx="1717675" cy="398827"/>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15" y="1693300"/>
            <a:ext cx="4604759" cy="2087857"/>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797" y="3931649"/>
            <a:ext cx="4577885" cy="1148351"/>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6456692"/>
            <a:ext cx="2057400" cy="365125"/>
          </a:xfrm>
        </p:spPr>
        <p:txBody>
          <a:bodyPr/>
          <a:lstStyle>
            <a:lvl1pPr>
              <a:defRPr>
                <a:latin typeface="Arial" charset="0"/>
                <a:ea typeface="Arial" charset="0"/>
                <a:cs typeface="Arial" charset="0"/>
              </a:defRPr>
            </a:lvl1pPr>
          </a:lstStyle>
          <a:p>
            <a:fld id="{33A42867-0329-DC49-83DB-B998A3847B73}" type="datetimeFigureOut">
              <a:rPr lang="nl-NL" smtClean="0"/>
              <a:pPr/>
              <a:t>14-3-2019</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6456692"/>
            <a:ext cx="2057400" cy="365125"/>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4400" y="6287706"/>
            <a:ext cx="1717675" cy="398827"/>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15" y="1693300"/>
            <a:ext cx="4604759" cy="2087857"/>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797" y="3931649"/>
            <a:ext cx="4577885" cy="1148351"/>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6456692"/>
            <a:ext cx="2057400" cy="365125"/>
          </a:xfrm>
        </p:spPr>
        <p:txBody>
          <a:bodyPr/>
          <a:lstStyle>
            <a:lvl1pPr>
              <a:defRPr>
                <a:latin typeface="Arial" charset="0"/>
                <a:ea typeface="Arial" charset="0"/>
                <a:cs typeface="Arial" charset="0"/>
              </a:defRPr>
            </a:lvl1pPr>
          </a:lstStyle>
          <a:p>
            <a:fld id="{33A42867-0329-DC49-83DB-B998A3847B73}" type="datetimeFigureOut">
              <a:rPr lang="nl-NL" smtClean="0"/>
              <a:pPr/>
              <a:t>14-3-2019</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6456692"/>
            <a:ext cx="2057400" cy="365125"/>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4400" y="6287706"/>
            <a:ext cx="1717675" cy="398827"/>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15" y="1693300"/>
            <a:ext cx="4604759" cy="2087857"/>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797" y="3931649"/>
            <a:ext cx="4577885" cy="1148351"/>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6456692"/>
            <a:ext cx="2057400" cy="365125"/>
          </a:xfrm>
        </p:spPr>
        <p:txBody>
          <a:bodyPr/>
          <a:lstStyle>
            <a:lvl1pPr>
              <a:defRPr>
                <a:latin typeface="Arial" charset="0"/>
                <a:ea typeface="Arial" charset="0"/>
                <a:cs typeface="Arial" charset="0"/>
              </a:defRPr>
            </a:lvl1pPr>
          </a:lstStyle>
          <a:p>
            <a:fld id="{33A42867-0329-DC49-83DB-B998A3847B73}" type="datetimeFigureOut">
              <a:rPr lang="nl-NL" smtClean="0"/>
              <a:pPr/>
              <a:t>14-3-2019</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6456692"/>
            <a:ext cx="2057400" cy="365125"/>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4400" y="6287706"/>
            <a:ext cx="1717675" cy="398827"/>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Klikken om de titel te bewerken</a:t>
            </a:r>
            <a:endParaRPr lang="en-US" dirty="0"/>
          </a:p>
        </p:txBody>
      </p:sp>
      <p:sp>
        <p:nvSpPr>
          <p:cNvPr id="3" name="Content Placeholder 2"/>
          <p:cNvSpPr>
            <a:spLocks noGrp="1"/>
          </p:cNvSpPr>
          <p:nvPr>
            <p:ph idx="1"/>
          </p:nvPr>
        </p:nvSpPr>
        <p:spPr>
          <a:xfrm>
            <a:off x="563563" y="1160464"/>
            <a:ext cx="8015287" cy="48244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3A42867-0329-DC49-83DB-B998A3847B73}" type="datetimeFigureOut">
              <a:rPr lang="nl-NL" smtClean="0"/>
              <a:t>14-3-2019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535107F-FF34-C64A-B46A-27C307F2FD84}"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Klikken om de titel te bewerken</a:t>
            </a:r>
            <a:endParaRPr lang="en-US" dirty="0"/>
          </a:p>
        </p:txBody>
      </p:sp>
      <p:sp>
        <p:nvSpPr>
          <p:cNvPr id="3" name="Content Placeholder 2"/>
          <p:cNvSpPr>
            <a:spLocks noGrp="1"/>
          </p:cNvSpPr>
          <p:nvPr>
            <p:ph sz="half" idx="1"/>
          </p:nvPr>
        </p:nvSpPr>
        <p:spPr>
          <a:xfrm>
            <a:off x="563562" y="1160462"/>
            <a:ext cx="3725837" cy="482441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54601" y="1160866"/>
            <a:ext cx="3724248" cy="482403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3A42867-0329-DC49-83DB-B998A3847B73}" type="datetimeFigureOut">
              <a:rPr lang="nl-NL" smtClean="0"/>
              <a:t>14-3-2019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535107F-FF34-C64A-B46A-27C307F2FD8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Afslui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24424" y="3253012"/>
            <a:ext cx="3492500" cy="4699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7199498" y="6219859"/>
            <a:ext cx="1845292" cy="525931"/>
          </a:xfrm>
          <a:prstGeom prst="rect">
            <a:avLst/>
          </a:prstGeom>
        </p:spPr>
      </p:pic>
      <p:pic>
        <p:nvPicPr>
          <p:cNvPr id="8" name="Afbeelding 7"/>
          <p:cNvPicPr>
            <a:picLocks noChangeAspect="1"/>
          </p:cNvPicPr>
          <p:nvPr userDrawn="1"/>
        </p:nvPicPr>
        <p:blipFill rotWithShape="1">
          <a:blip r:embed="rId11" cstate="email">
            <a:extLst>
              <a:ext uri="{28A0092B-C50C-407E-A947-70E740481C1C}">
                <a14:useLocalDpi xmlns:a14="http://schemas.microsoft.com/office/drawing/2010/main"/>
              </a:ext>
            </a:extLst>
          </a:blip>
          <a:srcRect l="48458" t="27892" r="26297" b="20684"/>
          <a:stretch/>
        </p:blipFill>
        <p:spPr>
          <a:xfrm>
            <a:off x="0" y="6280442"/>
            <a:ext cx="504051" cy="577558"/>
          </a:xfrm>
          <a:prstGeom prst="rect">
            <a:avLst/>
          </a:prstGeom>
        </p:spPr>
      </p:pic>
      <p:sp>
        <p:nvSpPr>
          <p:cNvPr id="2" name="Title Placeholder 1"/>
          <p:cNvSpPr>
            <a:spLocks noGrp="1"/>
          </p:cNvSpPr>
          <p:nvPr>
            <p:ph type="title"/>
          </p:nvPr>
        </p:nvSpPr>
        <p:spPr>
          <a:xfrm>
            <a:off x="563562" y="514535"/>
            <a:ext cx="8015287" cy="645927"/>
          </a:xfrm>
          <a:prstGeom prst="rect">
            <a:avLst/>
          </a:prstGeom>
        </p:spPr>
        <p:txBody>
          <a:bodyPr vert="horz" wrap="none" lIns="0" tIns="0" rIns="0" bIns="0" rtlCol="0" anchor="t">
            <a:noAutofit/>
          </a:bodyPr>
          <a:lstStyle/>
          <a:p>
            <a:r>
              <a:rPr lang="nl-NL" dirty="0"/>
              <a:t>Klikken om de titel te bewerken</a:t>
            </a:r>
            <a:endParaRPr lang="en-US" dirty="0"/>
          </a:p>
        </p:txBody>
      </p:sp>
      <p:sp>
        <p:nvSpPr>
          <p:cNvPr id="3" name="Text Placeholder 2"/>
          <p:cNvSpPr>
            <a:spLocks noGrp="1"/>
          </p:cNvSpPr>
          <p:nvPr>
            <p:ph type="body" idx="1"/>
          </p:nvPr>
        </p:nvSpPr>
        <p:spPr>
          <a:xfrm>
            <a:off x="563563" y="1397296"/>
            <a:ext cx="8015288" cy="4587579"/>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28650" y="645669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33A42867-0329-DC49-83DB-B998A3847B73}" type="datetimeFigureOut">
              <a:rPr lang="nl-NL" smtClean="0"/>
              <a:pPr/>
              <a:t>14-3-2019</a:t>
            </a:fld>
            <a:endParaRPr lang="nl-NL"/>
          </a:p>
        </p:txBody>
      </p:sp>
      <p:sp>
        <p:nvSpPr>
          <p:cNvPr id="5" name="Footer Placeholder 4"/>
          <p:cNvSpPr>
            <a:spLocks noGrp="1"/>
          </p:cNvSpPr>
          <p:nvPr>
            <p:ph type="ftr" sz="quarter" idx="3"/>
          </p:nvPr>
        </p:nvSpPr>
        <p:spPr>
          <a:xfrm>
            <a:off x="3028950" y="6456693"/>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nl-NL" dirty="0"/>
          </a:p>
        </p:txBody>
      </p:sp>
      <p:sp>
        <p:nvSpPr>
          <p:cNvPr id="6" name="Slide Number Placeholder 5"/>
          <p:cNvSpPr>
            <a:spLocks noGrp="1"/>
          </p:cNvSpPr>
          <p:nvPr>
            <p:ph type="sldNum" sz="quarter" idx="4"/>
          </p:nvPr>
        </p:nvSpPr>
        <p:spPr>
          <a:xfrm>
            <a:off x="6457950" y="64566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D535107F-FF34-C64A-B46A-27C307F2FD84}" type="slidenum">
              <a:rPr lang="nl-NL" smtClean="0"/>
              <a:pPr/>
              <a:t>‹nr.›</a:t>
            </a:fld>
            <a:endParaRPr lang="nl-NL"/>
          </a:p>
        </p:txBody>
      </p:sp>
    </p:spTree>
    <p:extLst>
      <p:ext uri="{BB962C8B-B14F-4D97-AF65-F5344CB8AC3E}">
        <p14:creationId xmlns:p14="http://schemas.microsoft.com/office/powerpoint/2010/main" val="1713865751"/>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70" r:id="rId4"/>
    <p:sldLayoutId id="2147483671" r:id="rId5"/>
    <p:sldLayoutId id="2147483662" r:id="rId6"/>
    <p:sldLayoutId id="2147483664" r:id="rId7"/>
    <p:sldLayoutId id="2147483667" r:id="rId8"/>
  </p:sldLayoutIdLst>
  <p:txStyles>
    <p:titleStyle>
      <a:lvl1pPr algn="l" defTabSz="914400" rtl="0" eaLnBrk="1" latinLnBrk="0" hangingPunct="1">
        <a:lnSpc>
          <a:spcPct val="90000"/>
        </a:lnSpc>
        <a:spcBef>
          <a:spcPct val="0"/>
        </a:spcBef>
        <a:buNone/>
        <a:defRPr sz="30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pos="2519" userDrawn="1">
          <p15:clr>
            <a:srgbClr val="F26B43"/>
          </p15:clr>
        </p15:guide>
        <p15:guide id="3" pos="2158" userDrawn="1">
          <p15:clr>
            <a:srgbClr val="F26B43"/>
          </p15:clr>
        </p15:guide>
        <p15:guide id="4" pos="716" userDrawn="1">
          <p15:clr>
            <a:srgbClr val="F26B43"/>
          </p15:clr>
        </p15:guide>
        <p15:guide id="5" pos="1438" userDrawn="1">
          <p15:clr>
            <a:srgbClr val="F26B43"/>
          </p15:clr>
        </p15:guide>
        <p15:guide id="6" pos="1799" userDrawn="1">
          <p15:clr>
            <a:srgbClr val="F26B43"/>
          </p15:clr>
        </p15:guide>
        <p15:guide id="7" pos="3241" userDrawn="1">
          <p15:clr>
            <a:srgbClr val="F26B43"/>
          </p15:clr>
        </p15:guide>
        <p15:guide id="8" pos="3602" userDrawn="1">
          <p15:clr>
            <a:srgbClr val="F26B43"/>
          </p15:clr>
        </p15:guide>
        <p15:guide id="9" pos="4684" userDrawn="1">
          <p15:clr>
            <a:srgbClr val="F26B43"/>
          </p15:clr>
        </p15:guide>
        <p15:guide id="10" pos="3962" userDrawn="1">
          <p15:clr>
            <a:srgbClr val="F26B43"/>
          </p15:clr>
        </p15:guide>
        <p15:guide id="14" pos="4322" userDrawn="1">
          <p15:clr>
            <a:srgbClr val="F26B43"/>
          </p15:clr>
        </p15:guide>
        <p15:guide id="15" pos="5044" userDrawn="1">
          <p15:clr>
            <a:srgbClr val="F26B43"/>
          </p15:clr>
        </p15:guide>
        <p15:guide id="16" pos="5404" userDrawn="1">
          <p15:clr>
            <a:srgbClr val="F26B43"/>
          </p15:clr>
        </p15:guide>
        <p15:guide id="17" pos="355" userDrawn="1">
          <p15:clr>
            <a:srgbClr val="F26B43"/>
          </p15:clr>
        </p15:guide>
        <p15:guide id="18" pos="1077" userDrawn="1">
          <p15:clr>
            <a:srgbClr val="F26B43"/>
          </p15:clr>
        </p15:guide>
        <p15:guide id="19" orient="horz" pos="368" userDrawn="1">
          <p15:clr>
            <a:srgbClr val="F26B43"/>
          </p15:clr>
        </p15:guide>
        <p15:guide id="20" orient="horz" pos="3962" userDrawn="1">
          <p15:clr>
            <a:srgbClr val="F26B43"/>
          </p15:clr>
        </p15:guide>
        <p15:guide id="21" orient="horz" pos="3770" userDrawn="1">
          <p15:clr>
            <a:srgbClr val="F26B43"/>
          </p15:clr>
        </p15:guide>
        <p15:guide id="22" orient="horz" pos="73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4.jpeg"/><Relationship Id="rId7"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jpeg"/><Relationship Id="rId11" Type="http://schemas.microsoft.com/office/2007/relationships/diagramDrawing" Target="../diagrams/drawing1.xml"/><Relationship Id="rId5" Type="http://schemas.openxmlformats.org/officeDocument/2006/relationships/image" Target="../media/image26.png"/><Relationship Id="rId10" Type="http://schemas.openxmlformats.org/officeDocument/2006/relationships/diagramColors" Target="../diagrams/colors1.xml"/><Relationship Id="rId4" Type="http://schemas.openxmlformats.org/officeDocument/2006/relationships/image" Target="../media/image25.jpeg"/><Relationship Id="rId9"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hyperlink" Target="http://www.ivn.nl/steun" TargetMode="External"/><Relationship Id="rId7"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Beleef de natuur met IVN</a:t>
            </a:r>
          </a:p>
        </p:txBody>
      </p:sp>
      <p:sp>
        <p:nvSpPr>
          <p:cNvPr id="5" name="Ondertitel 4"/>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0175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24.000 leden en vrijwilligers</a:t>
            </a:r>
          </a:p>
        </p:txBody>
      </p:sp>
      <p:sp>
        <p:nvSpPr>
          <p:cNvPr id="3" name="Tijdelijke aanduiding voor inhoud 2"/>
          <p:cNvSpPr>
            <a:spLocks noGrp="1"/>
          </p:cNvSpPr>
          <p:nvPr>
            <p:ph sz="half" idx="1"/>
          </p:nvPr>
        </p:nvSpPr>
        <p:spPr>
          <a:xfrm>
            <a:off x="563561" y="1563946"/>
            <a:ext cx="3523697" cy="3014938"/>
          </a:xfrm>
        </p:spPr>
        <p:txBody>
          <a:bodyPr/>
          <a:lstStyle/>
          <a:p>
            <a:pPr>
              <a:lnSpc>
                <a:spcPct val="100000"/>
              </a:lnSpc>
            </a:pPr>
            <a:r>
              <a:rPr lang="nl-NL" sz="1800" dirty="0">
                <a:latin typeface="Arial" panose="020B0604020202020204" pitchFamily="34" charset="0"/>
                <a:cs typeface="Arial" panose="020B0604020202020204" pitchFamily="34" charset="0"/>
              </a:rPr>
              <a:t>Sinds 1960 onder de vlag IVN</a:t>
            </a:r>
          </a:p>
          <a:p>
            <a:pPr>
              <a:lnSpc>
                <a:spcPct val="100000"/>
              </a:lnSpc>
            </a:pPr>
            <a:r>
              <a:rPr lang="nl-NL" sz="1800" dirty="0">
                <a:latin typeface="Arial" panose="020B0604020202020204" pitchFamily="34" charset="0"/>
                <a:cs typeface="Arial" panose="020B0604020202020204" pitchFamily="34" charset="0"/>
              </a:rPr>
              <a:t>170 afdelingen door heel Nederland</a:t>
            </a:r>
          </a:p>
          <a:p>
            <a:pPr>
              <a:lnSpc>
                <a:spcPct val="100000"/>
              </a:lnSpc>
            </a:pPr>
            <a:r>
              <a:rPr lang="en-US" sz="1800" dirty="0">
                <a:latin typeface="Arial" panose="020B0604020202020204" pitchFamily="34" charset="0"/>
                <a:cs typeface="Arial" panose="020B0604020202020204" pitchFamily="34" charset="0"/>
              </a:rPr>
              <a:t>16.000 </a:t>
            </a:r>
            <a:r>
              <a:rPr lang="en-US" sz="1800" dirty="0" err="1">
                <a:latin typeface="Arial" panose="020B0604020202020204" pitchFamily="34" charset="0"/>
                <a:cs typeface="Arial" panose="020B0604020202020204" pitchFamily="34" charset="0"/>
              </a:rPr>
              <a:t>natuurgidsen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opgeleid</a:t>
            </a:r>
            <a:endParaRPr lang="en-US" sz="1800" dirty="0">
              <a:latin typeface="Arial" panose="020B0604020202020204" pitchFamily="34" charset="0"/>
              <a:cs typeface="Arial" panose="020B0604020202020204" pitchFamily="34" charset="0"/>
            </a:endParaRPr>
          </a:p>
          <a:p>
            <a:pPr lvl="1">
              <a:lnSpc>
                <a:spcPct val="100000"/>
              </a:lnSpc>
            </a:pPr>
            <a:r>
              <a:rPr lang="en-US" sz="1800" dirty="0" err="1">
                <a:latin typeface="Arial" panose="020B0604020202020204" pitchFamily="34" charset="0"/>
                <a:cs typeface="Arial" panose="020B0604020202020204" pitchFamily="34" charset="0"/>
              </a:rPr>
              <a:t>Opleiding</a:t>
            </a:r>
            <a:r>
              <a:rPr lang="en-US" sz="1800" dirty="0">
                <a:latin typeface="Arial" panose="020B0604020202020204" pitchFamily="34" charset="0"/>
                <a:cs typeface="Arial" panose="020B0604020202020204" pitchFamily="34" charset="0"/>
              </a:rPr>
              <a:t>: 1,5 - 2 </a:t>
            </a:r>
            <a:r>
              <a:rPr lang="en-US" sz="1800" dirty="0" err="1">
                <a:latin typeface="Arial" panose="020B0604020202020204" pitchFamily="34" charset="0"/>
                <a:cs typeface="Arial" panose="020B0604020202020204" pitchFamily="34" charset="0"/>
              </a:rPr>
              <a:t>jaar</a:t>
            </a:r>
            <a:endParaRPr lang="en-US" sz="1800" dirty="0">
              <a:latin typeface="Arial" panose="020B0604020202020204" pitchFamily="34" charset="0"/>
              <a:cs typeface="Arial" panose="020B0604020202020204" pitchFamily="34" charset="0"/>
            </a:endParaRPr>
          </a:p>
          <a:p>
            <a:pPr lvl="1">
              <a:lnSpc>
                <a:spcPct val="100000"/>
              </a:lnSpc>
            </a:pPr>
            <a:r>
              <a:rPr lang="en-US" sz="1800" dirty="0" err="1">
                <a:latin typeface="Arial" panose="020B0604020202020204" pitchFamily="34" charset="0"/>
                <a:cs typeface="Arial" panose="020B0604020202020204" pitchFamily="34" charset="0"/>
              </a:rPr>
              <a:t>Didactiek</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natuur</a:t>
            </a:r>
            <a:r>
              <a:rPr lang="en-US" sz="1800" dirty="0">
                <a:latin typeface="Arial" panose="020B0604020202020204" pitchFamily="34" charset="0"/>
                <a:cs typeface="Arial" panose="020B0604020202020204" pitchFamily="34" charset="0"/>
              </a:rPr>
              <a:t> </a:t>
            </a:r>
          </a:p>
          <a:p>
            <a:pPr>
              <a:lnSpc>
                <a:spcPct val="100000"/>
              </a:lnSpc>
            </a:pPr>
            <a:r>
              <a:rPr lang="nl-NL" sz="1800" dirty="0">
                <a:latin typeface="Arial" panose="020B0604020202020204" pitchFamily="34" charset="0"/>
                <a:cs typeface="Arial" panose="020B0604020202020204" pitchFamily="34" charset="0"/>
              </a:rPr>
              <a:t>Jaarlijks 12.000 activiteiten en cursussen die mensen dichterbij de natuur brengen   </a:t>
            </a:r>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55996" y="3196057"/>
            <a:ext cx="3822853" cy="2295391"/>
          </a:xfrm>
          <a:prstGeom prst="rect">
            <a:avLst/>
          </a:prstGeom>
        </p:spPr>
      </p:pic>
      <p:sp>
        <p:nvSpPr>
          <p:cNvPr id="6" name="Tekstvak 5">
            <a:extLst>
              <a:ext uri="{FF2B5EF4-FFF2-40B4-BE49-F238E27FC236}">
                <a16:creationId xmlns:a16="http://schemas.microsoft.com/office/drawing/2014/main" id="{09CC9981-6AED-4CBC-B46E-1CA0658A8D7C}"/>
              </a:ext>
            </a:extLst>
          </p:cNvPr>
          <p:cNvSpPr txBox="1"/>
          <p:nvPr/>
        </p:nvSpPr>
        <p:spPr>
          <a:xfrm>
            <a:off x="4704204" y="1563946"/>
            <a:ext cx="3848749" cy="1477328"/>
          </a:xfrm>
          <a:prstGeom prst="rect">
            <a:avLst/>
          </a:prstGeom>
          <a:solidFill>
            <a:schemeClr val="accent1">
              <a:lumMod val="40000"/>
              <a:lumOff val="60000"/>
            </a:schemeClr>
          </a:solidFill>
        </p:spPr>
        <p:txBody>
          <a:bodyPr wrap="square" rtlCol="0">
            <a:spAutoFit/>
          </a:bodyPr>
          <a:lstStyle/>
          <a:p>
            <a:pPr lvl="0">
              <a:defRPr/>
            </a:pPr>
            <a:r>
              <a:rPr lang="nl-NL" sz="1500" dirty="0">
                <a:latin typeface="Arial" panose="020B0604020202020204" pitchFamily="34" charset="0"/>
                <a:cs typeface="Arial" panose="020B0604020202020204" pitchFamily="34" charset="0"/>
              </a:rPr>
              <a:t>‘Ik vind het heerlijk om te wandelen en om buiten te zijn, maar de kennis ontbrak tot nu toe. Sinds ik lid ben van IVN, zie ik steeds meer en wil ik ook steeds meer weten.’ Martha van der Wal, IVN Groningen</a:t>
            </a:r>
          </a:p>
        </p:txBody>
      </p:sp>
    </p:spTree>
    <p:extLst>
      <p:ext uri="{BB962C8B-B14F-4D97-AF65-F5344CB8AC3E}">
        <p14:creationId xmlns:p14="http://schemas.microsoft.com/office/powerpoint/2010/main" val="181758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IVN groeit!</a:t>
            </a:r>
          </a:p>
        </p:txBody>
      </p:sp>
      <p:graphicFrame>
        <p:nvGraphicFramePr>
          <p:cNvPr id="7" name="Tijdelijke aanduiding voor inhoud 6"/>
          <p:cNvGraphicFramePr>
            <a:graphicFrameLocks noGrp="1"/>
          </p:cNvGraphicFramePr>
          <p:nvPr>
            <p:ph sz="half" idx="1"/>
            <p:extLst>
              <p:ext uri="{D42A27DB-BD31-4B8C-83A1-F6EECF244321}">
                <p14:modId xmlns:p14="http://schemas.microsoft.com/office/powerpoint/2010/main" val="2790809229"/>
              </p:ext>
            </p:extLst>
          </p:nvPr>
        </p:nvGraphicFramePr>
        <p:xfrm>
          <a:off x="563563" y="1473200"/>
          <a:ext cx="4397904" cy="5154773"/>
        </p:xfrm>
        <a:graphic>
          <a:graphicData uri="http://schemas.openxmlformats.org/drawingml/2006/chart">
            <c:chart xmlns:c="http://schemas.openxmlformats.org/drawingml/2006/chart" xmlns:r="http://schemas.openxmlformats.org/officeDocument/2006/relationships" r:id="rId3"/>
          </a:graphicData>
        </a:graphic>
      </p:graphicFrame>
      <p:sp>
        <p:nvSpPr>
          <p:cNvPr id="4" name="Tijdelijke aanduiding voor inhoud 3"/>
          <p:cNvSpPr>
            <a:spLocks noGrp="1"/>
          </p:cNvSpPr>
          <p:nvPr>
            <p:ph sz="half" idx="2"/>
          </p:nvPr>
        </p:nvSpPr>
        <p:spPr>
          <a:xfrm>
            <a:off x="5232400" y="1803939"/>
            <a:ext cx="3768380" cy="4824034"/>
          </a:xfrm>
        </p:spPr>
        <p:txBody>
          <a:bodyPr/>
          <a:lstStyle/>
          <a:p>
            <a:pPr marL="0" indent="0">
              <a:lnSpc>
                <a:spcPct val="150000"/>
              </a:lnSpc>
              <a:buNone/>
            </a:pPr>
            <a:r>
              <a:rPr lang="en-US" sz="1800" b="1" dirty="0">
                <a:latin typeface="Arial" panose="020B0604020202020204" pitchFamily="34" charset="0"/>
                <a:cs typeface="Arial" panose="020B0604020202020204" pitchFamily="34" charset="0"/>
              </a:rPr>
              <a:t>IVN </a:t>
            </a:r>
            <a:r>
              <a:rPr lang="en-US" sz="1800" b="1" dirty="0" err="1">
                <a:latin typeface="Arial" panose="020B0604020202020204" pitchFamily="34" charset="0"/>
                <a:cs typeface="Arial" panose="020B0604020202020204" pitchFamily="34" charset="0"/>
              </a:rPr>
              <a:t>groeit</a:t>
            </a:r>
            <a:r>
              <a:rPr lang="en-US" sz="1800" b="1" dirty="0">
                <a:latin typeface="Arial" panose="020B0604020202020204" pitchFamily="34" charset="0"/>
                <a:cs typeface="Arial" panose="020B0604020202020204" pitchFamily="34" charset="0"/>
              </a:rPr>
              <a:t> (20% in 5 </a:t>
            </a:r>
            <a:r>
              <a:rPr lang="en-US" sz="1800" b="1" dirty="0" err="1">
                <a:latin typeface="Arial" panose="020B0604020202020204" pitchFamily="34" charset="0"/>
                <a:cs typeface="Arial" panose="020B0604020202020204" pitchFamily="34" charset="0"/>
              </a:rPr>
              <a:t>jaar</a:t>
            </a:r>
            <a:r>
              <a:rPr lang="en-US" sz="1800" b="1" dirty="0">
                <a:latin typeface="Arial" panose="020B0604020202020204" pitchFamily="34" charset="0"/>
                <a:cs typeface="Arial" panose="020B0604020202020204" pitchFamily="34" charset="0"/>
              </a:rPr>
              <a:t>)</a:t>
            </a:r>
          </a:p>
          <a:p>
            <a:pPr marL="0" indent="0">
              <a:lnSpc>
                <a:spcPct val="150000"/>
              </a:lnSpc>
              <a:buNone/>
            </a:pPr>
            <a:r>
              <a:rPr lang="en-US" sz="1800" dirty="0">
                <a:latin typeface="Arial" panose="020B0604020202020204" pitchFamily="34" charset="0"/>
                <a:cs typeface="Arial" panose="020B0604020202020204" pitchFamily="34" charset="0"/>
              </a:rPr>
              <a:t>2010	19.568 (+ 678 </a:t>
            </a:r>
            <a:r>
              <a:rPr lang="en-US" sz="1800" dirty="0" err="1">
                <a:latin typeface="Arial" panose="020B0604020202020204" pitchFamily="34" charset="0"/>
                <a:cs typeface="Arial" panose="020B0604020202020204" pitchFamily="34" charset="0"/>
              </a:rPr>
              <a:t>t.o.v</a:t>
            </a:r>
            <a:r>
              <a:rPr lang="en-US" sz="1800" dirty="0">
                <a:latin typeface="Arial" panose="020B0604020202020204" pitchFamily="34" charset="0"/>
                <a:cs typeface="Arial" panose="020B0604020202020204" pitchFamily="34" charset="0"/>
              </a:rPr>
              <a:t>. 2009)</a:t>
            </a:r>
          </a:p>
          <a:p>
            <a:pPr marL="0" indent="0">
              <a:lnSpc>
                <a:spcPct val="150000"/>
              </a:lnSpc>
              <a:buNone/>
            </a:pPr>
            <a:r>
              <a:rPr lang="en-US" sz="1800" dirty="0">
                <a:latin typeface="Arial" panose="020B0604020202020204" pitchFamily="34" charset="0"/>
                <a:cs typeface="Arial" panose="020B0604020202020204" pitchFamily="34" charset="0"/>
              </a:rPr>
              <a:t>2012	20.688 (+ 1.020)</a:t>
            </a:r>
          </a:p>
          <a:p>
            <a:pPr marL="457200" indent="-457200">
              <a:lnSpc>
                <a:spcPct val="150000"/>
              </a:lnSpc>
              <a:buAutoNum type="arabicPlain" startAt="2014"/>
            </a:pPr>
            <a:r>
              <a:rPr lang="en-US" sz="1800" dirty="0">
                <a:latin typeface="Arial" panose="020B0604020202020204" pitchFamily="34" charset="0"/>
                <a:cs typeface="Arial" panose="020B0604020202020204" pitchFamily="34" charset="0"/>
              </a:rPr>
              <a:t> 	22.965 (+ 2.277)</a:t>
            </a:r>
          </a:p>
          <a:p>
            <a:pPr marL="0" indent="0">
              <a:lnSpc>
                <a:spcPct val="150000"/>
              </a:lnSpc>
              <a:buNone/>
            </a:pPr>
            <a:r>
              <a:rPr lang="nl-NL" sz="1800" dirty="0">
                <a:latin typeface="Arial" panose="020B0604020202020204" pitchFamily="34" charset="0"/>
                <a:cs typeface="Arial" panose="020B0604020202020204" pitchFamily="34" charset="0"/>
              </a:rPr>
              <a:t>2018	24.000 (+ 1.035)</a:t>
            </a:r>
          </a:p>
        </p:txBody>
      </p:sp>
    </p:spTree>
    <p:extLst>
      <p:ext uri="{BB962C8B-B14F-4D97-AF65-F5344CB8AC3E}">
        <p14:creationId xmlns:p14="http://schemas.microsoft.com/office/powerpoint/2010/main" val="159765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Campagnes: groot bereik</a:t>
            </a:r>
          </a:p>
        </p:txBody>
      </p:sp>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599762"/>
            <a:ext cx="3783723" cy="2068492"/>
          </a:xfrm>
          <a:prstGeom prst="rect">
            <a:avLst/>
          </a:prstGeom>
        </p:spPr>
      </p:pic>
      <p:pic>
        <p:nvPicPr>
          <p:cNvPr id="5" name="Afbeelding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83502" y="1587379"/>
            <a:ext cx="2960497" cy="2082884"/>
          </a:xfrm>
          <a:prstGeom prst="rect">
            <a:avLst/>
          </a:prstGeom>
        </p:spPr>
      </p:pic>
      <p:pic>
        <p:nvPicPr>
          <p:cNvPr id="6" name="Afbeelding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3792339"/>
            <a:ext cx="3783723" cy="1885090"/>
          </a:xfrm>
          <a:prstGeom prst="rect">
            <a:avLst/>
          </a:prstGeom>
        </p:spPr>
      </p:pic>
      <p:sp>
        <p:nvSpPr>
          <p:cNvPr id="8" name="Tekstvak 7"/>
          <p:cNvSpPr txBox="1"/>
          <p:nvPr/>
        </p:nvSpPr>
        <p:spPr>
          <a:xfrm>
            <a:off x="2815564" y="1372856"/>
            <a:ext cx="1822031" cy="646331"/>
          </a:xfrm>
          <a:prstGeom prst="rect">
            <a:avLst/>
          </a:prstGeom>
          <a:solidFill>
            <a:schemeClr val="accent3"/>
          </a:solidFill>
        </p:spPr>
        <p:txBody>
          <a:bodyPr wrap="square" rtlCol="0">
            <a:spAutoFit/>
          </a:bodyPr>
          <a:lstStyle/>
          <a:p>
            <a:pPr algn="ctr"/>
            <a:r>
              <a:rPr lang="nl-NL" b="1" dirty="0">
                <a:solidFill>
                  <a:schemeClr val="bg1"/>
                </a:solidFill>
              </a:rPr>
              <a:t>Samenwerking met Albert Heijn</a:t>
            </a:r>
          </a:p>
        </p:txBody>
      </p:sp>
      <p:sp>
        <p:nvSpPr>
          <p:cNvPr id="12" name="Tekstvak 11"/>
          <p:cNvSpPr txBox="1"/>
          <p:nvPr/>
        </p:nvSpPr>
        <p:spPr>
          <a:xfrm>
            <a:off x="2575507" y="5354263"/>
            <a:ext cx="1931413" cy="646331"/>
          </a:xfrm>
          <a:prstGeom prst="rect">
            <a:avLst/>
          </a:prstGeom>
          <a:solidFill>
            <a:schemeClr val="accent4"/>
          </a:solidFill>
          <a:ln>
            <a:solidFill>
              <a:schemeClr val="accent4"/>
            </a:solidFill>
          </a:ln>
        </p:spPr>
        <p:txBody>
          <a:bodyPr wrap="square" rtlCol="0">
            <a:spAutoFit/>
          </a:bodyPr>
          <a:lstStyle/>
          <a:p>
            <a:pPr algn="ctr"/>
            <a:r>
              <a:rPr lang="nl-NL" b="1" dirty="0">
                <a:solidFill>
                  <a:schemeClr val="bg1"/>
                </a:solidFill>
              </a:rPr>
              <a:t>160.000 kinderen, 3200 locaties</a:t>
            </a:r>
          </a:p>
        </p:txBody>
      </p:sp>
      <p:pic>
        <p:nvPicPr>
          <p:cNvPr id="9" name="Afbeelding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80149" y="3792338"/>
            <a:ext cx="2959200" cy="1969092"/>
          </a:xfrm>
          <a:prstGeom prst="rect">
            <a:avLst/>
          </a:prstGeom>
        </p:spPr>
      </p:pic>
      <p:sp>
        <p:nvSpPr>
          <p:cNvPr id="19" name="Tekstvak 18"/>
          <p:cNvSpPr txBox="1"/>
          <p:nvPr/>
        </p:nvSpPr>
        <p:spPr>
          <a:xfrm>
            <a:off x="5520588" y="5354263"/>
            <a:ext cx="1639385" cy="646331"/>
          </a:xfrm>
          <a:prstGeom prst="rect">
            <a:avLst/>
          </a:prstGeom>
          <a:solidFill>
            <a:schemeClr val="accent1"/>
          </a:solidFill>
          <a:ln>
            <a:solidFill>
              <a:schemeClr val="accent1"/>
            </a:solidFill>
          </a:ln>
        </p:spPr>
        <p:txBody>
          <a:bodyPr wrap="square" rtlCol="0">
            <a:spAutoFit/>
          </a:bodyPr>
          <a:lstStyle/>
          <a:p>
            <a:pPr algn="ctr"/>
            <a:r>
              <a:rPr lang="nl-NL" b="1" dirty="0">
                <a:solidFill>
                  <a:schemeClr val="bg1"/>
                </a:solidFill>
              </a:rPr>
              <a:t>150 activiteiten</a:t>
            </a:r>
          </a:p>
        </p:txBody>
      </p:sp>
      <p:sp>
        <p:nvSpPr>
          <p:cNvPr id="10" name="Tekstvak 9"/>
          <p:cNvSpPr txBox="1"/>
          <p:nvPr/>
        </p:nvSpPr>
        <p:spPr>
          <a:xfrm>
            <a:off x="5329631" y="1372279"/>
            <a:ext cx="2021300" cy="369332"/>
          </a:xfrm>
          <a:prstGeom prst="rect">
            <a:avLst/>
          </a:prstGeom>
          <a:solidFill>
            <a:schemeClr val="accent6"/>
          </a:solidFill>
        </p:spPr>
        <p:txBody>
          <a:bodyPr wrap="square" rtlCol="0">
            <a:spAutoFit/>
          </a:bodyPr>
          <a:lstStyle/>
          <a:p>
            <a:r>
              <a:rPr lang="nl-NL" b="1" dirty="0">
                <a:solidFill>
                  <a:schemeClr val="bg1"/>
                </a:solidFill>
              </a:rPr>
              <a:t>120 IVN afdelingen</a:t>
            </a:r>
          </a:p>
        </p:txBody>
      </p:sp>
      <p:sp>
        <p:nvSpPr>
          <p:cNvPr id="11" name="Tekstvak 10"/>
          <p:cNvSpPr txBox="1"/>
          <p:nvPr/>
        </p:nvSpPr>
        <p:spPr>
          <a:xfrm>
            <a:off x="4193285" y="4534544"/>
            <a:ext cx="1449700" cy="369332"/>
          </a:xfrm>
          <a:prstGeom prst="rect">
            <a:avLst/>
          </a:prstGeom>
          <a:solidFill>
            <a:schemeClr val="accent5"/>
          </a:solidFill>
        </p:spPr>
        <p:txBody>
          <a:bodyPr wrap="square" rtlCol="0">
            <a:spAutoFit/>
          </a:bodyPr>
          <a:lstStyle/>
          <a:p>
            <a:r>
              <a:rPr lang="nl-NL" b="1" dirty="0">
                <a:solidFill>
                  <a:schemeClr val="bg1"/>
                </a:solidFill>
              </a:rPr>
              <a:t>2400 scholen</a:t>
            </a:r>
          </a:p>
        </p:txBody>
      </p:sp>
      <p:pic>
        <p:nvPicPr>
          <p:cNvPr id="7" name="Afbeelding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45681" y="2430208"/>
            <a:ext cx="2337821" cy="1935484"/>
          </a:xfrm>
          <a:prstGeom prst="rect">
            <a:avLst/>
          </a:prstGeom>
        </p:spPr>
      </p:pic>
    </p:spTree>
    <p:extLst>
      <p:ext uri="{BB962C8B-B14F-4D97-AF65-F5344CB8AC3E}">
        <p14:creationId xmlns:p14="http://schemas.microsoft.com/office/powerpoint/2010/main" val="294988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AAB2834-A125-4D31-BAAE-BBAB261E0ABA}"/>
              </a:ext>
            </a:extLst>
          </p:cNvPr>
          <p:cNvSpPr txBox="1"/>
          <p:nvPr/>
        </p:nvSpPr>
        <p:spPr>
          <a:xfrm>
            <a:off x="595365" y="1637163"/>
            <a:ext cx="3944039" cy="217045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rtlCol="0">
            <a:spAutoFit/>
          </a:bodyPr>
          <a:lstStyle/>
          <a:p>
            <a:endParaRPr lang="nl-NL" dirty="0">
              <a:latin typeface="Arial" charset="0"/>
              <a:ea typeface="Arial" charset="0"/>
              <a:cs typeface="Arial" charset="0"/>
            </a:endParaRPr>
          </a:p>
        </p:txBody>
      </p:sp>
      <p:sp>
        <p:nvSpPr>
          <p:cNvPr id="8" name="Tekstvak 7">
            <a:extLst>
              <a:ext uri="{FF2B5EF4-FFF2-40B4-BE49-F238E27FC236}">
                <a16:creationId xmlns:a16="http://schemas.microsoft.com/office/drawing/2014/main" id="{9F2F217B-B80B-41CC-BBFC-2E04FB7BA1B4}"/>
              </a:ext>
            </a:extLst>
          </p:cNvPr>
          <p:cNvSpPr txBox="1"/>
          <p:nvPr/>
        </p:nvSpPr>
        <p:spPr>
          <a:xfrm>
            <a:off x="595366" y="3821219"/>
            <a:ext cx="3975840" cy="217045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rtlCol="0">
            <a:spAutoFit/>
          </a:bodyPr>
          <a:lstStyle/>
          <a:p>
            <a:endParaRPr lang="nl-NL" dirty="0">
              <a:latin typeface="Arial" charset="0"/>
              <a:ea typeface="Arial" charset="0"/>
              <a:cs typeface="Arial" charset="0"/>
            </a:endParaRPr>
          </a:p>
        </p:txBody>
      </p:sp>
      <p:sp>
        <p:nvSpPr>
          <p:cNvPr id="6" name="Tekstvak 5">
            <a:extLst>
              <a:ext uri="{FF2B5EF4-FFF2-40B4-BE49-F238E27FC236}">
                <a16:creationId xmlns:a16="http://schemas.microsoft.com/office/drawing/2014/main" id="{E6291836-196E-4EBD-B243-0D2408550626}"/>
              </a:ext>
            </a:extLst>
          </p:cNvPr>
          <p:cNvSpPr txBox="1"/>
          <p:nvPr/>
        </p:nvSpPr>
        <p:spPr>
          <a:xfrm>
            <a:off x="4571205" y="3800819"/>
            <a:ext cx="3944039" cy="217045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rtlCol="0">
            <a:spAutoFit/>
          </a:bodyPr>
          <a:lstStyle/>
          <a:p>
            <a:endParaRPr lang="nl-NL" dirty="0">
              <a:latin typeface="Arial" charset="0"/>
              <a:ea typeface="Arial" charset="0"/>
              <a:cs typeface="Arial" charset="0"/>
            </a:endParaRPr>
          </a:p>
        </p:txBody>
      </p:sp>
      <p:sp>
        <p:nvSpPr>
          <p:cNvPr id="9" name="Tekstvak 8">
            <a:extLst>
              <a:ext uri="{FF2B5EF4-FFF2-40B4-BE49-F238E27FC236}">
                <a16:creationId xmlns:a16="http://schemas.microsoft.com/office/drawing/2014/main" id="{EFA0F409-DEEA-475E-B5A0-851BD5FDED22}"/>
              </a:ext>
            </a:extLst>
          </p:cNvPr>
          <p:cNvSpPr txBox="1"/>
          <p:nvPr/>
        </p:nvSpPr>
        <p:spPr>
          <a:xfrm>
            <a:off x="4571204" y="1637163"/>
            <a:ext cx="3944039" cy="217045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rtlCol="0">
            <a:spAutoFit/>
          </a:bodyPr>
          <a:lstStyle/>
          <a:p>
            <a:endParaRPr lang="nl-NL" dirty="0">
              <a:latin typeface="Arial" charset="0"/>
              <a:ea typeface="Arial" charset="0"/>
              <a:cs typeface="Arial" charset="0"/>
            </a:endParaRPr>
          </a:p>
        </p:txBody>
      </p:sp>
      <p:graphicFrame>
        <p:nvGraphicFramePr>
          <p:cNvPr id="4" name="Tijdelijke aanduiding voor inhoud 3"/>
          <p:cNvGraphicFramePr>
            <a:graphicFrameLocks noGrp="1"/>
          </p:cNvGraphicFramePr>
          <p:nvPr>
            <p:ph idx="1"/>
            <p:extLst/>
          </p:nvPr>
        </p:nvGraphicFramePr>
        <p:xfrm>
          <a:off x="563563" y="1630363"/>
          <a:ext cx="8015287" cy="4361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el 1"/>
          <p:cNvSpPr>
            <a:spLocks noGrp="1"/>
          </p:cNvSpPr>
          <p:nvPr>
            <p:ph type="title"/>
          </p:nvPr>
        </p:nvSpPr>
        <p:spPr/>
        <p:txBody>
          <a:bodyPr/>
          <a:lstStyle/>
          <a:p>
            <a:r>
              <a:rPr lang="nl-NL" dirty="0"/>
              <a:t>Focus op vier thema´s</a:t>
            </a:r>
          </a:p>
        </p:txBody>
      </p:sp>
    </p:spTree>
    <p:extLst>
      <p:ext uri="{BB962C8B-B14F-4D97-AF65-F5344CB8AC3E}">
        <p14:creationId xmlns:p14="http://schemas.microsoft.com/office/powerpoint/2010/main" val="2189248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Kind &amp; Natuur</a:t>
            </a:r>
          </a:p>
        </p:txBody>
      </p:sp>
      <p:sp>
        <p:nvSpPr>
          <p:cNvPr id="7" name="Tekstvak 6"/>
          <p:cNvSpPr txBox="1"/>
          <p:nvPr/>
        </p:nvSpPr>
        <p:spPr>
          <a:xfrm>
            <a:off x="1065529" y="1468508"/>
            <a:ext cx="1749775" cy="369332"/>
          </a:xfrm>
          <a:prstGeom prst="rect">
            <a:avLst/>
          </a:prstGeom>
          <a:noFill/>
        </p:spPr>
        <p:txBody>
          <a:bodyPr wrap="square" rtlCol="0">
            <a:spAutoFit/>
          </a:bodyPr>
          <a:lstStyle/>
          <a:p>
            <a:r>
              <a:rPr lang="nl-NL" b="1" dirty="0">
                <a:latin typeface="Arial" charset="0"/>
                <a:ea typeface="Arial" charset="0"/>
                <a:cs typeface="Arial" charset="0"/>
              </a:rPr>
              <a:t>Scholen</a:t>
            </a:r>
          </a:p>
        </p:txBody>
      </p:sp>
      <p:sp>
        <p:nvSpPr>
          <p:cNvPr id="8" name="Tekstvak 7"/>
          <p:cNvSpPr txBox="1"/>
          <p:nvPr/>
        </p:nvSpPr>
        <p:spPr>
          <a:xfrm>
            <a:off x="3111731" y="1468508"/>
            <a:ext cx="2867194" cy="369332"/>
          </a:xfrm>
          <a:prstGeom prst="rect">
            <a:avLst/>
          </a:prstGeom>
          <a:noFill/>
        </p:spPr>
        <p:txBody>
          <a:bodyPr wrap="square" rtlCol="0">
            <a:spAutoFit/>
          </a:bodyPr>
          <a:lstStyle/>
          <a:p>
            <a:r>
              <a:rPr lang="nl-NL" b="1" dirty="0">
                <a:latin typeface="Arial" charset="0"/>
                <a:ea typeface="Arial" charset="0"/>
                <a:cs typeface="Arial" charset="0"/>
              </a:rPr>
              <a:t>Buitenschoolse</a:t>
            </a:r>
            <a:r>
              <a:rPr lang="nl-NL" dirty="0">
                <a:latin typeface="Arial" charset="0"/>
                <a:ea typeface="Arial" charset="0"/>
                <a:cs typeface="Arial" charset="0"/>
              </a:rPr>
              <a:t> </a:t>
            </a:r>
            <a:r>
              <a:rPr lang="nl-NL" b="1" dirty="0">
                <a:latin typeface="Arial" charset="0"/>
                <a:ea typeface="Arial" charset="0"/>
                <a:cs typeface="Arial" charset="0"/>
              </a:rPr>
              <a:t>opvang</a:t>
            </a:r>
          </a:p>
        </p:txBody>
      </p:sp>
      <p:sp>
        <p:nvSpPr>
          <p:cNvPr id="9" name="Tekstvak 8"/>
          <p:cNvSpPr txBox="1"/>
          <p:nvPr/>
        </p:nvSpPr>
        <p:spPr>
          <a:xfrm>
            <a:off x="6275352" y="1468508"/>
            <a:ext cx="2390295" cy="369332"/>
          </a:xfrm>
          <a:prstGeom prst="rect">
            <a:avLst/>
          </a:prstGeom>
          <a:noFill/>
        </p:spPr>
        <p:txBody>
          <a:bodyPr wrap="square" rtlCol="0">
            <a:spAutoFit/>
          </a:bodyPr>
          <a:lstStyle/>
          <a:p>
            <a:r>
              <a:rPr lang="nl-NL" b="1" dirty="0">
                <a:latin typeface="Arial" charset="0"/>
                <a:ea typeface="Arial" charset="0"/>
                <a:cs typeface="Arial" charset="0"/>
              </a:rPr>
              <a:t>Gezinnen &amp; vrije tijd</a:t>
            </a:r>
          </a:p>
        </p:txBody>
      </p:sp>
      <p:sp>
        <p:nvSpPr>
          <p:cNvPr id="13" name="Tekstvak 12"/>
          <p:cNvSpPr txBox="1"/>
          <p:nvPr/>
        </p:nvSpPr>
        <p:spPr>
          <a:xfrm>
            <a:off x="165941" y="3566901"/>
            <a:ext cx="2847366" cy="2585323"/>
          </a:xfrm>
          <a:prstGeom prst="rect">
            <a:avLst/>
          </a:prstGeom>
          <a:solidFill>
            <a:schemeClr val="accent1"/>
          </a:solidFill>
        </p:spPr>
        <p:txBody>
          <a:bodyPr wrap="square" rtlCol="0">
            <a:spAutoFit/>
          </a:bodyPr>
          <a:lstStyle/>
          <a:p>
            <a:pPr marL="285750" indent="-285750">
              <a:buFont typeface="Arial" panose="020B0604020202020204" pitchFamily="34" charset="0"/>
              <a:buChar char="•"/>
            </a:pPr>
            <a:endParaRPr lang="nl-NL" sz="1600" dirty="0">
              <a:latin typeface="Arial" charset="0"/>
              <a:ea typeface="Arial" charset="0"/>
              <a:cs typeface="Arial" charset="0"/>
            </a:endParaRPr>
          </a:p>
          <a:p>
            <a:pPr marL="285750" indent="-285750">
              <a:buFont typeface="Arial" panose="020B0604020202020204" pitchFamily="34" charset="0"/>
              <a:buChar char="•"/>
            </a:pPr>
            <a:r>
              <a:rPr lang="nl-NL" sz="1600" dirty="0">
                <a:latin typeface="Arial" charset="0"/>
                <a:ea typeface="Arial" charset="0"/>
                <a:cs typeface="Arial" charset="0"/>
              </a:rPr>
              <a:t>Buitenlesdag: 2400 scholen in 2018</a:t>
            </a:r>
          </a:p>
          <a:p>
            <a:pPr marL="285750" indent="-285750">
              <a:buFont typeface="Arial" panose="020B0604020202020204" pitchFamily="34" charset="0"/>
              <a:buChar char="•"/>
            </a:pPr>
            <a:r>
              <a:rPr lang="nl-NL" sz="1600" dirty="0">
                <a:latin typeface="Arial" charset="0"/>
                <a:ea typeface="Arial" charset="0"/>
                <a:cs typeface="Arial" charset="0"/>
              </a:rPr>
              <a:t>Natuurkampen op het Woldhuis en Orvelte</a:t>
            </a:r>
          </a:p>
          <a:p>
            <a:pPr marL="285750" indent="-285750">
              <a:buFont typeface="Arial" panose="020B0604020202020204" pitchFamily="34" charset="0"/>
              <a:buChar char="•"/>
            </a:pPr>
            <a:r>
              <a:rPr lang="nl-NL" sz="1600" dirty="0">
                <a:latin typeface="Arial" charset="0"/>
                <a:ea typeface="Arial" charset="0"/>
                <a:cs typeface="Arial" charset="0"/>
              </a:rPr>
              <a:t>Natuurouders</a:t>
            </a:r>
          </a:p>
          <a:p>
            <a:pPr marL="285750" indent="-285750">
              <a:buFont typeface="Arial" panose="020B0604020202020204" pitchFamily="34" charset="0"/>
              <a:buChar char="•"/>
            </a:pPr>
            <a:r>
              <a:rPr lang="nl-NL" sz="1600" dirty="0">
                <a:latin typeface="Arial" charset="0"/>
                <a:ea typeface="Arial" charset="0"/>
                <a:cs typeface="Arial" charset="0"/>
              </a:rPr>
              <a:t>Jongerenadviesbureau</a:t>
            </a:r>
          </a:p>
          <a:p>
            <a:pPr marL="285750" indent="-285750">
              <a:buFont typeface="Arial" panose="020B0604020202020204" pitchFamily="34" charset="0"/>
              <a:buChar char="•"/>
            </a:pPr>
            <a:r>
              <a:rPr lang="nl-NL" sz="1600" dirty="0">
                <a:latin typeface="Arial" charset="0"/>
                <a:ea typeface="Arial" charset="0"/>
                <a:cs typeface="Arial" charset="0"/>
              </a:rPr>
              <a:t>Schoolpleinen </a:t>
            </a:r>
            <a:r>
              <a:rPr lang="nl-NL" sz="1600" dirty="0" err="1">
                <a:latin typeface="Arial" charset="0"/>
                <a:ea typeface="Arial" charset="0"/>
                <a:cs typeface="Arial" charset="0"/>
              </a:rPr>
              <a:t>vergroenen</a:t>
            </a:r>
            <a:endParaRPr lang="nl-NL" sz="1600" dirty="0">
              <a:latin typeface="Arial" charset="0"/>
              <a:ea typeface="Arial" charset="0"/>
              <a:cs typeface="Arial" charset="0"/>
            </a:endParaRPr>
          </a:p>
          <a:p>
            <a:pPr marL="285750" indent="-285750">
              <a:buFont typeface="Arial" panose="020B0604020202020204" pitchFamily="34" charset="0"/>
              <a:buChar char="•"/>
            </a:pPr>
            <a:r>
              <a:rPr lang="nl-NL" sz="1600" dirty="0" err="1">
                <a:latin typeface="Arial" charset="0"/>
                <a:ea typeface="Arial" charset="0"/>
                <a:cs typeface="Arial" charset="0"/>
              </a:rPr>
              <a:t>Binnenbos</a:t>
            </a:r>
            <a:endParaRPr lang="nl-NL" sz="1600" dirty="0">
              <a:latin typeface="Arial" charset="0"/>
              <a:ea typeface="Arial" charset="0"/>
              <a:cs typeface="Arial" charset="0"/>
            </a:endParaRPr>
          </a:p>
          <a:p>
            <a:pPr marL="285750" indent="-285750">
              <a:buFont typeface="Arial" panose="020B0604020202020204" pitchFamily="34" charset="0"/>
              <a:buChar char="•"/>
            </a:pPr>
            <a:endParaRPr lang="nl-NL" dirty="0">
              <a:latin typeface="Arial" charset="0"/>
              <a:ea typeface="Arial" charset="0"/>
              <a:cs typeface="Arial" charset="0"/>
            </a:endParaRPr>
          </a:p>
        </p:txBody>
      </p:sp>
      <p:sp>
        <p:nvSpPr>
          <p:cNvPr id="14" name="Tekstvak 13"/>
          <p:cNvSpPr txBox="1"/>
          <p:nvPr/>
        </p:nvSpPr>
        <p:spPr>
          <a:xfrm>
            <a:off x="3137609" y="3566901"/>
            <a:ext cx="2887180" cy="2554545"/>
          </a:xfrm>
          <a:prstGeom prst="rect">
            <a:avLst/>
          </a:prstGeom>
          <a:solidFill>
            <a:schemeClr val="accent1"/>
          </a:solidFill>
        </p:spPr>
        <p:txBody>
          <a:bodyPr wrap="square" rtlCol="0">
            <a:spAutoFit/>
          </a:bodyPr>
          <a:lstStyle/>
          <a:p>
            <a:pPr marL="285750" indent="-285750">
              <a:buFont typeface="Arial" panose="020B0604020202020204" pitchFamily="34" charset="0"/>
              <a:buChar char="•"/>
            </a:pPr>
            <a:endParaRPr lang="nl-NL" sz="1600" dirty="0">
              <a:latin typeface="Arial" charset="0"/>
              <a:ea typeface="Arial" charset="0"/>
              <a:cs typeface="Arial" charset="0"/>
            </a:endParaRPr>
          </a:p>
          <a:p>
            <a:pPr marL="285750" indent="-285750">
              <a:buFont typeface="Arial" panose="020B0604020202020204" pitchFamily="34" charset="0"/>
              <a:buChar char="•"/>
            </a:pPr>
            <a:r>
              <a:rPr lang="nl-NL" sz="1600" dirty="0" err="1">
                <a:latin typeface="Arial" charset="0"/>
                <a:ea typeface="Arial" charset="0"/>
                <a:cs typeface="Arial" charset="0"/>
              </a:rPr>
              <a:t>ModderDag</a:t>
            </a:r>
            <a:r>
              <a:rPr lang="nl-NL" sz="1600" dirty="0">
                <a:latin typeface="Arial" charset="0"/>
                <a:ea typeface="Arial" charset="0"/>
                <a:cs typeface="Arial" charset="0"/>
              </a:rPr>
              <a:t>: 3200 deelnemende locaties</a:t>
            </a:r>
          </a:p>
          <a:p>
            <a:pPr marL="285750" indent="-285750">
              <a:buFont typeface="Arial" panose="020B0604020202020204" pitchFamily="34" charset="0"/>
              <a:buChar char="•"/>
            </a:pPr>
            <a:r>
              <a:rPr lang="nl-NL" sz="1600" dirty="0">
                <a:latin typeface="Arial" charset="0"/>
                <a:ea typeface="Arial" charset="0"/>
                <a:cs typeface="Arial" charset="0"/>
              </a:rPr>
              <a:t>Kind &amp; Natuur on tour: inspiratie uit de praktijk</a:t>
            </a:r>
          </a:p>
          <a:p>
            <a:pPr marL="285750" indent="-285750">
              <a:buFont typeface="Arial" panose="020B0604020202020204" pitchFamily="34" charset="0"/>
              <a:buChar char="•"/>
            </a:pPr>
            <a:r>
              <a:rPr lang="nl-NL" sz="1600" dirty="0">
                <a:latin typeface="Arial" charset="0"/>
                <a:ea typeface="Arial" charset="0"/>
                <a:cs typeface="Arial" charset="0"/>
              </a:rPr>
              <a:t>Jaarlijkse conferentie</a:t>
            </a:r>
          </a:p>
          <a:p>
            <a:pPr marL="285750" indent="-285750">
              <a:buFont typeface="Arial" panose="020B0604020202020204" pitchFamily="34" charset="0"/>
              <a:buChar char="•"/>
            </a:pPr>
            <a:endParaRPr lang="nl-NL" sz="1600" dirty="0">
              <a:latin typeface="Arial" charset="0"/>
              <a:ea typeface="Arial" charset="0"/>
              <a:cs typeface="Arial" charset="0"/>
            </a:endParaRPr>
          </a:p>
          <a:p>
            <a:pPr marL="285750" indent="-285750">
              <a:buFont typeface="Arial" panose="020B0604020202020204" pitchFamily="34" charset="0"/>
              <a:buChar char="•"/>
            </a:pPr>
            <a:endParaRPr lang="nl-NL" sz="1600" dirty="0">
              <a:latin typeface="Arial" charset="0"/>
              <a:ea typeface="Arial" charset="0"/>
              <a:cs typeface="Arial" charset="0"/>
            </a:endParaRPr>
          </a:p>
          <a:p>
            <a:pPr marL="285750" indent="-285750">
              <a:buFont typeface="Arial" panose="020B0604020202020204" pitchFamily="34" charset="0"/>
              <a:buChar char="•"/>
            </a:pPr>
            <a:endParaRPr lang="nl-NL" sz="1600" dirty="0">
              <a:latin typeface="Arial" charset="0"/>
              <a:ea typeface="Arial" charset="0"/>
              <a:cs typeface="Arial" charset="0"/>
            </a:endParaRPr>
          </a:p>
          <a:p>
            <a:endParaRPr lang="nl-NL" sz="1600" dirty="0">
              <a:latin typeface="Arial" charset="0"/>
              <a:ea typeface="Arial" charset="0"/>
              <a:cs typeface="Arial" charset="0"/>
            </a:endParaRPr>
          </a:p>
        </p:txBody>
      </p:sp>
      <p:sp>
        <p:nvSpPr>
          <p:cNvPr id="15" name="Tekstvak 14"/>
          <p:cNvSpPr txBox="1"/>
          <p:nvPr/>
        </p:nvSpPr>
        <p:spPr>
          <a:xfrm>
            <a:off x="6123545" y="3566900"/>
            <a:ext cx="2913391" cy="2554545"/>
          </a:xfrm>
          <a:prstGeom prst="rect">
            <a:avLst/>
          </a:prstGeom>
          <a:solidFill>
            <a:srgbClr val="A4CD39"/>
          </a:solidFill>
        </p:spPr>
        <p:txBody>
          <a:bodyPr wrap="square" rtlCol="0">
            <a:spAutoFit/>
          </a:bodyPr>
          <a:lstStyle/>
          <a:p>
            <a:pPr marL="285750" indent="-285750">
              <a:buFont typeface="Arial" panose="020B0604020202020204" pitchFamily="34" charset="0"/>
              <a:buChar char="•"/>
            </a:pPr>
            <a:endParaRPr lang="nl-NL" sz="1600" dirty="0">
              <a:latin typeface="Arial" charset="0"/>
              <a:ea typeface="Arial" charset="0"/>
              <a:cs typeface="Arial" charset="0"/>
            </a:endParaRPr>
          </a:p>
          <a:p>
            <a:pPr marL="285750" indent="-285750">
              <a:buFont typeface="Arial" panose="020B0604020202020204" pitchFamily="34" charset="0"/>
              <a:buChar char="•"/>
            </a:pPr>
            <a:r>
              <a:rPr lang="nl-NL" sz="1600" dirty="0">
                <a:latin typeface="Arial" charset="0"/>
                <a:ea typeface="Arial" charset="0"/>
                <a:cs typeface="Arial" charset="0"/>
              </a:rPr>
              <a:t>Slootjesdagen op 120 locaties</a:t>
            </a:r>
          </a:p>
          <a:p>
            <a:pPr marL="285750" indent="-285750">
              <a:buFont typeface="Arial" panose="020B0604020202020204" pitchFamily="34" charset="0"/>
              <a:buChar char="•"/>
            </a:pPr>
            <a:r>
              <a:rPr lang="nl-NL" sz="1600" dirty="0">
                <a:latin typeface="Arial" charset="0"/>
                <a:ea typeface="Arial" charset="0"/>
                <a:cs typeface="Arial" charset="0"/>
              </a:rPr>
              <a:t>Paddenstoelencampagne 17.500 deelnemers (waarvan de helft kinderen, 2017)</a:t>
            </a:r>
          </a:p>
          <a:p>
            <a:pPr marL="285750" indent="-285750">
              <a:buFont typeface="Arial" panose="020B0604020202020204" pitchFamily="34" charset="0"/>
              <a:buChar char="•"/>
            </a:pPr>
            <a:r>
              <a:rPr lang="nl-NL" sz="1600" dirty="0" err="1">
                <a:latin typeface="Arial" charset="0"/>
                <a:ea typeface="Arial" charset="0"/>
                <a:cs typeface="Arial" charset="0"/>
              </a:rPr>
              <a:t>Moestuinieren</a:t>
            </a:r>
            <a:endParaRPr lang="nl-NL" sz="1600" dirty="0">
              <a:latin typeface="Arial" charset="0"/>
              <a:ea typeface="Arial" charset="0"/>
              <a:cs typeface="Arial" charset="0"/>
            </a:endParaRPr>
          </a:p>
          <a:p>
            <a:pPr marL="285750" indent="-285750">
              <a:buFont typeface="Arial" panose="020B0604020202020204" pitchFamily="34" charset="0"/>
              <a:buChar char="•"/>
            </a:pPr>
            <a:r>
              <a:rPr lang="nl-NL" sz="1600" dirty="0" err="1">
                <a:latin typeface="Arial" charset="0"/>
                <a:ea typeface="Arial" charset="0"/>
                <a:cs typeface="Arial" charset="0"/>
              </a:rPr>
              <a:t>WoesteLand</a:t>
            </a:r>
            <a:r>
              <a:rPr lang="nl-NL" sz="1600" dirty="0">
                <a:latin typeface="Arial" charset="0"/>
                <a:ea typeface="Arial" charset="0"/>
                <a:cs typeface="Arial" charset="0"/>
              </a:rPr>
              <a:t> (jongeren)</a:t>
            </a:r>
          </a:p>
          <a:p>
            <a:pPr marL="285750" indent="-285750">
              <a:buFont typeface="Arial" panose="020B0604020202020204" pitchFamily="34" charset="0"/>
              <a:buChar char="•"/>
            </a:pPr>
            <a:endParaRPr lang="nl-NL" sz="1600" dirty="0">
              <a:latin typeface="Arial" charset="0"/>
              <a:ea typeface="Arial" charset="0"/>
              <a:cs typeface="Arial" charset="0"/>
            </a:endParaRPr>
          </a:p>
        </p:txBody>
      </p:sp>
      <p:sp>
        <p:nvSpPr>
          <p:cNvPr id="3" name="Tekstvak 2">
            <a:extLst>
              <a:ext uri="{FF2B5EF4-FFF2-40B4-BE49-F238E27FC236}">
                <a16:creationId xmlns:a16="http://schemas.microsoft.com/office/drawing/2014/main" id="{9073CCE8-1D83-4868-AB23-1711E7387F59}"/>
              </a:ext>
            </a:extLst>
          </p:cNvPr>
          <p:cNvSpPr txBox="1"/>
          <p:nvPr/>
        </p:nvSpPr>
        <p:spPr>
          <a:xfrm>
            <a:off x="180063" y="1961770"/>
            <a:ext cx="2847366" cy="160513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rtlCol="0">
            <a:spAutoFit/>
          </a:bodyPr>
          <a:lstStyle/>
          <a:p>
            <a:endParaRPr lang="nl-NL" dirty="0">
              <a:latin typeface="Arial" charset="0"/>
              <a:ea typeface="Arial" charset="0"/>
              <a:cs typeface="Arial" charset="0"/>
            </a:endParaRPr>
          </a:p>
        </p:txBody>
      </p:sp>
      <p:sp>
        <p:nvSpPr>
          <p:cNvPr id="18" name="Tekstvak 17">
            <a:extLst>
              <a:ext uri="{FF2B5EF4-FFF2-40B4-BE49-F238E27FC236}">
                <a16:creationId xmlns:a16="http://schemas.microsoft.com/office/drawing/2014/main" id="{C82E66AD-B098-44A6-8EC4-4867D74F0A16}"/>
              </a:ext>
            </a:extLst>
          </p:cNvPr>
          <p:cNvSpPr txBox="1"/>
          <p:nvPr/>
        </p:nvSpPr>
        <p:spPr>
          <a:xfrm>
            <a:off x="3140969" y="1953346"/>
            <a:ext cx="2883820" cy="161355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rtlCol="0">
            <a:spAutoFit/>
          </a:bodyPr>
          <a:lstStyle/>
          <a:p>
            <a:endParaRPr lang="nl-NL" dirty="0">
              <a:latin typeface="Arial" charset="0"/>
              <a:ea typeface="Arial" charset="0"/>
              <a:cs typeface="Arial" charset="0"/>
            </a:endParaRPr>
          </a:p>
        </p:txBody>
      </p:sp>
      <p:sp>
        <p:nvSpPr>
          <p:cNvPr id="20" name="Tekstvak 19">
            <a:extLst>
              <a:ext uri="{FF2B5EF4-FFF2-40B4-BE49-F238E27FC236}">
                <a16:creationId xmlns:a16="http://schemas.microsoft.com/office/drawing/2014/main" id="{5D767DB7-4AE7-4713-9FC5-F0788F6ECCBB}"/>
              </a:ext>
            </a:extLst>
          </p:cNvPr>
          <p:cNvSpPr txBox="1"/>
          <p:nvPr/>
        </p:nvSpPr>
        <p:spPr>
          <a:xfrm>
            <a:off x="6138330" y="1953347"/>
            <a:ext cx="2883820" cy="161355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rtlCol="0">
            <a:spAutoFit/>
          </a:bodyPr>
          <a:lstStyle/>
          <a:p>
            <a:endParaRPr lang="nl-NL" dirty="0">
              <a:latin typeface="Arial" charset="0"/>
              <a:ea typeface="Arial" charset="0"/>
              <a:cs typeface="Arial" charset="0"/>
            </a:endParaRPr>
          </a:p>
        </p:txBody>
      </p:sp>
    </p:spTree>
    <p:extLst>
      <p:ext uri="{BB962C8B-B14F-4D97-AF65-F5344CB8AC3E}">
        <p14:creationId xmlns:p14="http://schemas.microsoft.com/office/powerpoint/2010/main" val="191913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03D6559-B09B-424A-82D0-015A2B2C3D50}"/>
              </a:ext>
            </a:extLst>
          </p:cNvPr>
          <p:cNvPicPr>
            <a:picLocks noChangeAspect="1"/>
          </p:cNvPicPr>
          <p:nvPr/>
        </p:nvPicPr>
        <p:blipFill>
          <a:blip r:embed="rId3"/>
          <a:stretch>
            <a:fillRect/>
          </a:stretch>
        </p:blipFill>
        <p:spPr>
          <a:xfrm>
            <a:off x="366707" y="1160462"/>
            <a:ext cx="8408995" cy="4931865"/>
          </a:xfrm>
          <a:prstGeom prst="rect">
            <a:avLst/>
          </a:prstGeom>
        </p:spPr>
      </p:pic>
      <p:sp>
        <p:nvSpPr>
          <p:cNvPr id="2" name="Titel 1"/>
          <p:cNvSpPr>
            <a:spLocks noGrp="1"/>
          </p:cNvSpPr>
          <p:nvPr>
            <p:ph type="title"/>
          </p:nvPr>
        </p:nvSpPr>
        <p:spPr/>
        <p:txBody>
          <a:bodyPr/>
          <a:lstStyle/>
          <a:p>
            <a:r>
              <a:rPr lang="nl-NL" dirty="0"/>
              <a:t>Kind &amp; Natuur</a:t>
            </a:r>
          </a:p>
        </p:txBody>
      </p:sp>
      <p:pic>
        <p:nvPicPr>
          <p:cNvPr id="6" name="Afbeelding 5" descr="Uitwerpen">
            <a:extLst>
              <a:ext uri="{FF2B5EF4-FFF2-40B4-BE49-F238E27FC236}">
                <a16:creationId xmlns:a16="http://schemas.microsoft.com/office/drawing/2014/main" id="{54064D8D-148A-4F0A-8307-EB8CE32EA3A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4102397" y="3070952"/>
            <a:ext cx="914400" cy="914400"/>
          </a:xfrm>
          <a:prstGeom prst="rect">
            <a:avLst/>
          </a:prstGeom>
        </p:spPr>
      </p:pic>
    </p:spTree>
    <p:extLst>
      <p:ext uri="{BB962C8B-B14F-4D97-AF65-F5344CB8AC3E}">
        <p14:creationId xmlns:p14="http://schemas.microsoft.com/office/powerpoint/2010/main" val="159359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62C575B-499B-4CD3-A17C-F6BE09D753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078720"/>
            <a:ext cx="9143999" cy="5158927"/>
          </a:xfrm>
          <a:prstGeom prst="rect">
            <a:avLst/>
          </a:prstGeom>
        </p:spPr>
      </p:pic>
      <p:sp>
        <p:nvSpPr>
          <p:cNvPr id="2" name="Titel 1"/>
          <p:cNvSpPr>
            <a:spLocks noGrp="1"/>
          </p:cNvSpPr>
          <p:nvPr>
            <p:ph type="title"/>
          </p:nvPr>
        </p:nvSpPr>
        <p:spPr>
          <a:xfrm>
            <a:off x="563562" y="451693"/>
            <a:ext cx="8015287" cy="708770"/>
          </a:xfrm>
        </p:spPr>
        <p:txBody>
          <a:bodyPr/>
          <a:lstStyle/>
          <a:p>
            <a:r>
              <a:rPr lang="nl-NL" dirty="0"/>
              <a:t>Natuur in de buurt</a:t>
            </a:r>
          </a:p>
        </p:txBody>
      </p:sp>
      <p:sp>
        <p:nvSpPr>
          <p:cNvPr id="6" name="Tekstvak 5">
            <a:extLst>
              <a:ext uri="{FF2B5EF4-FFF2-40B4-BE49-F238E27FC236}">
                <a16:creationId xmlns:a16="http://schemas.microsoft.com/office/drawing/2014/main" id="{F417A26B-3C72-4AED-9400-78713F7A74F2}"/>
              </a:ext>
            </a:extLst>
          </p:cNvPr>
          <p:cNvSpPr txBox="1"/>
          <p:nvPr/>
        </p:nvSpPr>
        <p:spPr>
          <a:xfrm>
            <a:off x="2754218" y="5680085"/>
            <a:ext cx="3835030" cy="400110"/>
          </a:xfrm>
          <a:prstGeom prst="rect">
            <a:avLst/>
          </a:prstGeom>
          <a:solidFill>
            <a:schemeClr val="accent1"/>
          </a:solidFill>
        </p:spPr>
        <p:txBody>
          <a:bodyPr wrap="square" rtlCol="0">
            <a:spAutoFit/>
          </a:bodyPr>
          <a:lstStyle/>
          <a:p>
            <a:r>
              <a:rPr lang="nl-NL" sz="2000" dirty="0">
                <a:latin typeface="Arial" panose="020B0604020202020204" pitchFamily="34" charset="0"/>
                <a:cs typeface="Arial" panose="020B0604020202020204" pitchFamily="34" charset="0"/>
              </a:rPr>
              <a:t>Elke buurt verdient vergroening!</a:t>
            </a:r>
          </a:p>
        </p:txBody>
      </p:sp>
      <p:pic>
        <p:nvPicPr>
          <p:cNvPr id="7" name="Afbeelding 6">
            <a:extLst>
              <a:ext uri="{FF2B5EF4-FFF2-40B4-BE49-F238E27FC236}">
                <a16:creationId xmlns:a16="http://schemas.microsoft.com/office/drawing/2014/main" id="{30A366D4-861D-4597-B738-EB5B68CD3D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2115" y="1946205"/>
            <a:ext cx="1076671" cy="1070557"/>
          </a:xfrm>
          <a:prstGeom prst="rect">
            <a:avLst/>
          </a:prstGeom>
        </p:spPr>
      </p:pic>
      <p:pic>
        <p:nvPicPr>
          <p:cNvPr id="11" name="Afbeelding 10">
            <a:extLst>
              <a:ext uri="{FF2B5EF4-FFF2-40B4-BE49-F238E27FC236}">
                <a16:creationId xmlns:a16="http://schemas.microsoft.com/office/drawing/2014/main" id="{E3BD4B0C-CB64-4DB2-87BD-AC9BB9EAFCA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0491" y="1232619"/>
            <a:ext cx="1401624" cy="743939"/>
          </a:xfrm>
          <a:prstGeom prst="rect">
            <a:avLst/>
          </a:prstGeom>
        </p:spPr>
      </p:pic>
      <p:pic>
        <p:nvPicPr>
          <p:cNvPr id="13" name="Afbeelding 12">
            <a:extLst>
              <a:ext uri="{FF2B5EF4-FFF2-40B4-BE49-F238E27FC236}">
                <a16:creationId xmlns:a16="http://schemas.microsoft.com/office/drawing/2014/main" id="{1FB06858-FB3E-4AC8-8AC7-4A07631B0A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93704" y="1294428"/>
            <a:ext cx="3035140" cy="763112"/>
          </a:xfrm>
          <a:prstGeom prst="rect">
            <a:avLst/>
          </a:prstGeom>
        </p:spPr>
      </p:pic>
      <p:pic>
        <p:nvPicPr>
          <p:cNvPr id="12" name="Afbeelding 11">
            <a:extLst>
              <a:ext uri="{FF2B5EF4-FFF2-40B4-BE49-F238E27FC236}">
                <a16:creationId xmlns:a16="http://schemas.microsoft.com/office/drawing/2014/main" id="{AEE2056E-B550-457B-92C4-DFD6710CE5EF}"/>
              </a:ext>
            </a:extLst>
          </p:cNvPr>
          <p:cNvPicPr>
            <a:picLocks noChangeAspect="1"/>
          </p:cNvPicPr>
          <p:nvPr/>
        </p:nvPicPr>
        <p:blipFill>
          <a:blip r:embed="rId7"/>
          <a:stretch>
            <a:fillRect/>
          </a:stretch>
        </p:blipFill>
        <p:spPr>
          <a:xfrm>
            <a:off x="3119747" y="2137779"/>
            <a:ext cx="3103971" cy="621163"/>
          </a:xfrm>
          <a:prstGeom prst="rect">
            <a:avLst/>
          </a:prstGeom>
        </p:spPr>
      </p:pic>
    </p:spTree>
    <p:extLst>
      <p:ext uri="{BB962C8B-B14F-4D97-AF65-F5344CB8AC3E}">
        <p14:creationId xmlns:p14="http://schemas.microsoft.com/office/powerpoint/2010/main" val="7368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85474CE-5F84-487C-B083-49B470EC576D}"/>
              </a:ext>
            </a:extLst>
          </p:cNvPr>
          <p:cNvPicPr>
            <a:picLocks noChangeAspect="1"/>
          </p:cNvPicPr>
          <p:nvPr/>
        </p:nvPicPr>
        <p:blipFill>
          <a:blip r:embed="rId3"/>
          <a:stretch>
            <a:fillRect/>
          </a:stretch>
        </p:blipFill>
        <p:spPr>
          <a:xfrm>
            <a:off x="373486" y="1280707"/>
            <a:ext cx="8448171" cy="4779886"/>
          </a:xfrm>
          <a:prstGeom prst="rect">
            <a:avLst/>
          </a:prstGeom>
        </p:spPr>
      </p:pic>
      <p:sp>
        <p:nvSpPr>
          <p:cNvPr id="2" name="Titel 1"/>
          <p:cNvSpPr>
            <a:spLocks noGrp="1"/>
          </p:cNvSpPr>
          <p:nvPr>
            <p:ph type="title"/>
          </p:nvPr>
        </p:nvSpPr>
        <p:spPr/>
        <p:txBody>
          <a:bodyPr/>
          <a:lstStyle/>
          <a:p>
            <a:r>
              <a:rPr lang="nl-NL" dirty="0"/>
              <a:t>Natuur in de buurt</a:t>
            </a:r>
          </a:p>
        </p:txBody>
      </p:sp>
      <p:pic>
        <p:nvPicPr>
          <p:cNvPr id="4" name="Afbeelding 3" descr="Uitwerpen">
            <a:extLst>
              <a:ext uri="{FF2B5EF4-FFF2-40B4-BE49-F238E27FC236}">
                <a16:creationId xmlns:a16="http://schemas.microsoft.com/office/drawing/2014/main" id="{42B0FD26-2291-4659-8257-8C111D3FB09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4014262" y="3216127"/>
            <a:ext cx="914400" cy="914400"/>
          </a:xfrm>
          <a:prstGeom prst="rect">
            <a:avLst/>
          </a:prstGeom>
        </p:spPr>
      </p:pic>
    </p:spTree>
    <p:extLst>
      <p:ext uri="{BB962C8B-B14F-4D97-AF65-F5344CB8AC3E}">
        <p14:creationId xmlns:p14="http://schemas.microsoft.com/office/powerpoint/2010/main" val="575769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BCC10E9-219F-4093-B183-7312C5D30D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60462"/>
            <a:ext cx="9144000" cy="5043888"/>
          </a:xfrm>
          <a:prstGeom prst="rect">
            <a:avLst/>
          </a:prstGeom>
        </p:spPr>
      </p:pic>
      <p:sp>
        <p:nvSpPr>
          <p:cNvPr id="2" name="Titel 1"/>
          <p:cNvSpPr>
            <a:spLocks noGrp="1"/>
          </p:cNvSpPr>
          <p:nvPr>
            <p:ph type="title"/>
          </p:nvPr>
        </p:nvSpPr>
        <p:spPr/>
        <p:txBody>
          <a:bodyPr/>
          <a:lstStyle/>
          <a:p>
            <a:r>
              <a:rPr lang="nl-NL" dirty="0"/>
              <a:t>Natuur &amp; Recreatie</a:t>
            </a:r>
          </a:p>
        </p:txBody>
      </p:sp>
      <p:sp>
        <p:nvSpPr>
          <p:cNvPr id="6" name="Tekstvak 5">
            <a:extLst>
              <a:ext uri="{FF2B5EF4-FFF2-40B4-BE49-F238E27FC236}">
                <a16:creationId xmlns:a16="http://schemas.microsoft.com/office/drawing/2014/main" id="{6C6EC657-7BEB-4B66-AD23-50A4603F675D}"/>
              </a:ext>
            </a:extLst>
          </p:cNvPr>
          <p:cNvSpPr txBox="1"/>
          <p:nvPr/>
        </p:nvSpPr>
        <p:spPr>
          <a:xfrm>
            <a:off x="4623178" y="5176253"/>
            <a:ext cx="4379420" cy="338554"/>
          </a:xfrm>
          <a:prstGeom prst="rect">
            <a:avLst/>
          </a:prstGeom>
          <a:solidFill>
            <a:schemeClr val="accent1"/>
          </a:solidFill>
        </p:spPr>
        <p:txBody>
          <a:bodyPr wrap="square" rtlCol="0">
            <a:spAutoFit/>
          </a:bodyPr>
          <a:lstStyle/>
          <a:p>
            <a:pPr marL="285750" indent="-285750"/>
            <a:r>
              <a:rPr lang="nl-NL" sz="1600" dirty="0">
                <a:latin typeface="Arial" panose="020B0604020202020204" pitchFamily="34" charset="0"/>
                <a:cs typeface="Arial" panose="020B0604020202020204" pitchFamily="34" charset="0"/>
              </a:rPr>
              <a:t>Gastheren van het Landschap: 2500 opgeleid</a:t>
            </a:r>
          </a:p>
        </p:txBody>
      </p:sp>
      <p:sp>
        <p:nvSpPr>
          <p:cNvPr id="7" name="Tekstvak 6">
            <a:extLst>
              <a:ext uri="{FF2B5EF4-FFF2-40B4-BE49-F238E27FC236}">
                <a16:creationId xmlns:a16="http://schemas.microsoft.com/office/drawing/2014/main" id="{BFCB9765-DE18-4E11-9364-5B6AE52E2321}"/>
              </a:ext>
            </a:extLst>
          </p:cNvPr>
          <p:cNvSpPr txBox="1"/>
          <p:nvPr/>
        </p:nvSpPr>
        <p:spPr>
          <a:xfrm>
            <a:off x="3723196" y="5609278"/>
            <a:ext cx="5279402" cy="338554"/>
          </a:xfrm>
          <a:prstGeom prst="rect">
            <a:avLst/>
          </a:prstGeom>
          <a:solidFill>
            <a:schemeClr val="accent1"/>
          </a:solidFill>
        </p:spPr>
        <p:txBody>
          <a:bodyPr wrap="square" rtlCol="0">
            <a:spAutoFit/>
          </a:bodyPr>
          <a:lstStyle/>
          <a:p>
            <a:pPr marL="285750" indent="-285750"/>
            <a:r>
              <a:rPr lang="nl-NL" sz="1600" dirty="0">
                <a:latin typeface="Arial" panose="020B0604020202020204" pitchFamily="34" charset="0"/>
                <a:cs typeface="Arial" panose="020B0604020202020204" pitchFamily="34" charset="0"/>
              </a:rPr>
              <a:t>Samenwerkingen met partners als </a:t>
            </a:r>
            <a:r>
              <a:rPr lang="nl-NL" sz="1600" dirty="0" err="1">
                <a:latin typeface="Arial" panose="020B0604020202020204" pitchFamily="34" charset="0"/>
                <a:cs typeface="Arial" panose="020B0604020202020204" pitchFamily="34" charset="0"/>
              </a:rPr>
              <a:t>Landal</a:t>
            </a:r>
            <a:r>
              <a:rPr lang="nl-NL" sz="1600" dirty="0">
                <a:latin typeface="Arial" panose="020B0604020202020204" pitchFamily="34" charset="0"/>
                <a:cs typeface="Arial" panose="020B0604020202020204" pitchFamily="34" charset="0"/>
              </a:rPr>
              <a:t> en de Efteling</a:t>
            </a:r>
          </a:p>
        </p:txBody>
      </p:sp>
      <p:sp>
        <p:nvSpPr>
          <p:cNvPr id="11" name="Tekstvak 10">
            <a:extLst>
              <a:ext uri="{FF2B5EF4-FFF2-40B4-BE49-F238E27FC236}">
                <a16:creationId xmlns:a16="http://schemas.microsoft.com/office/drawing/2014/main" id="{7AB4F8E4-7F9F-4ABB-9D15-773FA41FC30E}"/>
              </a:ext>
            </a:extLst>
          </p:cNvPr>
          <p:cNvSpPr txBox="1"/>
          <p:nvPr/>
        </p:nvSpPr>
        <p:spPr>
          <a:xfrm>
            <a:off x="6066659" y="4743818"/>
            <a:ext cx="2935939" cy="338554"/>
          </a:xfrm>
          <a:prstGeom prst="rect">
            <a:avLst/>
          </a:prstGeom>
          <a:solidFill>
            <a:schemeClr val="accent1"/>
          </a:solidFill>
        </p:spPr>
        <p:txBody>
          <a:bodyPr wrap="square" rtlCol="0">
            <a:spAutoFit/>
          </a:bodyPr>
          <a:lstStyle/>
          <a:p>
            <a:pPr marL="285750" indent="-285750"/>
            <a:r>
              <a:rPr lang="nl-NL" sz="1600" dirty="0">
                <a:latin typeface="Arial" panose="020B0604020202020204" pitchFamily="34" charset="0"/>
                <a:cs typeface="Arial" panose="020B0604020202020204" pitchFamily="34" charset="0"/>
              </a:rPr>
              <a:t>Actief in 19 Nationale Parken</a:t>
            </a:r>
          </a:p>
        </p:txBody>
      </p:sp>
    </p:spTree>
    <p:extLst>
      <p:ext uri="{BB962C8B-B14F-4D97-AF65-F5344CB8AC3E}">
        <p14:creationId xmlns:p14="http://schemas.microsoft.com/office/powerpoint/2010/main" val="2129067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C9777D9-DDED-415B-A4F9-3403FC152C76}"/>
              </a:ext>
            </a:extLst>
          </p:cNvPr>
          <p:cNvPicPr>
            <a:picLocks noChangeAspect="1"/>
          </p:cNvPicPr>
          <p:nvPr/>
        </p:nvPicPr>
        <p:blipFill>
          <a:blip r:embed="rId3"/>
          <a:stretch>
            <a:fillRect/>
          </a:stretch>
        </p:blipFill>
        <p:spPr>
          <a:xfrm>
            <a:off x="276098" y="1160461"/>
            <a:ext cx="8590209" cy="4908691"/>
          </a:xfrm>
          <a:prstGeom prst="rect">
            <a:avLst/>
          </a:prstGeom>
        </p:spPr>
      </p:pic>
      <p:sp>
        <p:nvSpPr>
          <p:cNvPr id="2" name="Titel 1"/>
          <p:cNvSpPr>
            <a:spLocks noGrp="1"/>
          </p:cNvSpPr>
          <p:nvPr>
            <p:ph type="title"/>
          </p:nvPr>
        </p:nvSpPr>
        <p:spPr>
          <a:xfrm>
            <a:off x="563562" y="514535"/>
            <a:ext cx="8015287" cy="645927"/>
          </a:xfrm>
        </p:spPr>
        <p:txBody>
          <a:bodyPr/>
          <a:lstStyle/>
          <a:p>
            <a:r>
              <a:rPr lang="nl-NL" dirty="0"/>
              <a:t>Natuur &amp; Recreatie</a:t>
            </a:r>
          </a:p>
        </p:txBody>
      </p:sp>
      <p:pic>
        <p:nvPicPr>
          <p:cNvPr id="6" name="Afbeelding 5" descr="Uitwerpen">
            <a:extLst>
              <a:ext uri="{FF2B5EF4-FFF2-40B4-BE49-F238E27FC236}">
                <a16:creationId xmlns:a16="http://schemas.microsoft.com/office/drawing/2014/main" id="{3E4B12EC-335E-4B09-8CD4-30309CC3E36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4102397" y="3070952"/>
            <a:ext cx="914400" cy="914400"/>
          </a:xfrm>
          <a:prstGeom prst="rect">
            <a:avLst/>
          </a:prstGeom>
        </p:spPr>
      </p:pic>
    </p:spTree>
    <p:extLst>
      <p:ext uri="{BB962C8B-B14F-4D97-AF65-F5344CB8AC3E}">
        <p14:creationId xmlns:p14="http://schemas.microsoft.com/office/powerpoint/2010/main" val="164483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a:solidFill>
                  <a:srgbClr val="FF0000"/>
                </a:solidFill>
              </a:rPr>
              <a:t>Instructie sheet, </a:t>
            </a:r>
            <a:br>
              <a:rPr lang="nl-NL" sz="3600" dirty="0">
                <a:solidFill>
                  <a:srgbClr val="FF0000"/>
                </a:solidFill>
              </a:rPr>
            </a:br>
            <a:r>
              <a:rPr lang="nl-NL" sz="3600" dirty="0">
                <a:solidFill>
                  <a:srgbClr val="FF0000"/>
                </a:solidFill>
              </a:rPr>
              <a:t>verwijderen bij gebruik</a:t>
            </a:r>
          </a:p>
        </p:txBody>
      </p:sp>
      <p:sp>
        <p:nvSpPr>
          <p:cNvPr id="3" name="Tijdelijke aanduiding voor inhoud 2"/>
          <p:cNvSpPr>
            <a:spLocks noGrp="1"/>
          </p:cNvSpPr>
          <p:nvPr>
            <p:ph idx="1"/>
          </p:nvPr>
        </p:nvSpPr>
        <p:spPr>
          <a:xfrm>
            <a:off x="563563" y="1876926"/>
            <a:ext cx="8015287" cy="4107950"/>
          </a:xfrm>
        </p:spPr>
        <p:txBody>
          <a:bodyPr/>
          <a:lstStyle/>
          <a:p>
            <a:r>
              <a:rPr lang="nl-NL" dirty="0">
                <a:solidFill>
                  <a:srgbClr val="FF0000"/>
                </a:solidFill>
              </a:rPr>
              <a:t>Deze PowerPoint biedt basisinformatie die je kan gebruiken wanneer je een presentatie over IVN gaat geven.</a:t>
            </a:r>
          </a:p>
          <a:p>
            <a:r>
              <a:rPr lang="nl-NL" dirty="0">
                <a:solidFill>
                  <a:srgbClr val="FF0000"/>
                </a:solidFill>
              </a:rPr>
              <a:t>Voel je uiteraard vrij om de presentatie aan te passen naar je persoonlijke verhaal en eigen sheets en voorbeelden toe te voegen.</a:t>
            </a:r>
          </a:p>
          <a:p>
            <a:r>
              <a:rPr lang="nl-NL" dirty="0">
                <a:solidFill>
                  <a:srgbClr val="FF0000"/>
                </a:solidFill>
              </a:rPr>
              <a:t>In deze presentatie werken we veel met beeld, tekst op de sheet is beperkt. Dit is prettig voor de ontvanger en geeft je als presentator alle ruimte er je eigen verhaal van te maken.</a:t>
            </a:r>
          </a:p>
          <a:p>
            <a:r>
              <a:rPr lang="nl-NL" dirty="0">
                <a:solidFill>
                  <a:srgbClr val="FF0000"/>
                </a:solidFill>
              </a:rPr>
              <a:t>Kijk ook in </a:t>
            </a:r>
            <a:r>
              <a:rPr lang="nl-NL" dirty="0" err="1">
                <a:solidFill>
                  <a:srgbClr val="FF0000"/>
                </a:solidFill>
              </a:rPr>
              <a:t>speakersnotes</a:t>
            </a:r>
            <a:r>
              <a:rPr lang="nl-NL" dirty="0">
                <a:solidFill>
                  <a:srgbClr val="FF0000"/>
                </a:solidFill>
              </a:rPr>
              <a:t> voor meer achtergrondinformatie.</a:t>
            </a:r>
          </a:p>
          <a:p>
            <a:r>
              <a:rPr lang="nl-NL" dirty="0">
                <a:solidFill>
                  <a:srgbClr val="FF0000"/>
                </a:solidFill>
              </a:rPr>
              <a:t>De video´s zijn een screenweergave met link naar </a:t>
            </a:r>
            <a:r>
              <a:rPr lang="nl-NL" dirty="0" err="1">
                <a:solidFill>
                  <a:srgbClr val="FF0000"/>
                </a:solidFill>
              </a:rPr>
              <a:t>youtube</a:t>
            </a:r>
            <a:r>
              <a:rPr lang="nl-NL" dirty="0">
                <a:solidFill>
                  <a:srgbClr val="FF0000"/>
                </a:solidFill>
              </a:rPr>
              <a:t>. Om dit goed te laten werken heb je dus internet (en geluid!) nodig tijdens je presentatie. </a:t>
            </a:r>
          </a:p>
          <a:p>
            <a:pPr lvl="1"/>
            <a:r>
              <a:rPr lang="nl-NL" dirty="0">
                <a:solidFill>
                  <a:srgbClr val="FF0000"/>
                </a:solidFill>
              </a:rPr>
              <a:t>Een alternatief is, wanneer je ergens geen internet tot je beschikking hebt, om de video op te slaan op je eigen laptop of usb en een nieuwe koppeling te maken naar dat bestand.</a:t>
            </a:r>
          </a:p>
          <a:p>
            <a:pPr lvl="1"/>
            <a:r>
              <a:rPr lang="nl-NL" dirty="0">
                <a:solidFill>
                  <a:srgbClr val="FF0000"/>
                </a:solidFill>
              </a:rPr>
              <a:t>Als je alle gesuggereerde video's afspeelt, duurt dat zo’n 10 minuten. Per video staat in </a:t>
            </a:r>
            <a:r>
              <a:rPr lang="nl-NL" dirty="0" err="1">
                <a:solidFill>
                  <a:srgbClr val="FF0000"/>
                </a:solidFill>
              </a:rPr>
              <a:t>speakernotes</a:t>
            </a:r>
            <a:r>
              <a:rPr lang="nl-NL" dirty="0">
                <a:solidFill>
                  <a:srgbClr val="FF0000"/>
                </a:solidFill>
              </a:rPr>
              <a:t> de tijdsduur van de video aangegeven. Soms staat er ook een suggestie voor andere video’s. Kies zelf goed welke sheets en video’s je wilt tonen.</a:t>
            </a:r>
          </a:p>
        </p:txBody>
      </p:sp>
    </p:spTree>
    <p:extLst>
      <p:ext uri="{BB962C8B-B14F-4D97-AF65-F5344CB8AC3E}">
        <p14:creationId xmlns:p14="http://schemas.microsoft.com/office/powerpoint/2010/main" val="166622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773B429-06C5-46CA-BEE9-4B27AE222BF0}"/>
              </a:ext>
            </a:extLst>
          </p:cNvPr>
          <p:cNvPicPr>
            <a:picLocks noChangeAspect="1"/>
          </p:cNvPicPr>
          <p:nvPr/>
        </p:nvPicPr>
        <p:blipFill>
          <a:blip r:embed="rId3"/>
          <a:stretch>
            <a:fillRect/>
          </a:stretch>
        </p:blipFill>
        <p:spPr>
          <a:xfrm>
            <a:off x="0" y="1012964"/>
            <a:ext cx="9144000" cy="5128633"/>
          </a:xfrm>
          <a:prstGeom prst="rect">
            <a:avLst/>
          </a:prstGeom>
        </p:spPr>
      </p:pic>
      <p:sp>
        <p:nvSpPr>
          <p:cNvPr id="2" name="Titel 1"/>
          <p:cNvSpPr>
            <a:spLocks noGrp="1"/>
          </p:cNvSpPr>
          <p:nvPr>
            <p:ph type="title"/>
          </p:nvPr>
        </p:nvSpPr>
        <p:spPr/>
        <p:txBody>
          <a:bodyPr/>
          <a:lstStyle/>
          <a:p>
            <a:r>
              <a:rPr lang="nl-NL" dirty="0"/>
              <a:t>Natuur &amp; Gezondheid</a:t>
            </a:r>
          </a:p>
        </p:txBody>
      </p:sp>
      <p:sp>
        <p:nvSpPr>
          <p:cNvPr id="6" name="Tekstvak 5">
            <a:extLst>
              <a:ext uri="{FF2B5EF4-FFF2-40B4-BE49-F238E27FC236}">
                <a16:creationId xmlns:a16="http://schemas.microsoft.com/office/drawing/2014/main" id="{E752B9BC-74CC-41A6-B994-91E876973EE6}"/>
              </a:ext>
            </a:extLst>
          </p:cNvPr>
          <p:cNvSpPr txBox="1"/>
          <p:nvPr/>
        </p:nvSpPr>
        <p:spPr>
          <a:xfrm>
            <a:off x="5001527" y="4367594"/>
            <a:ext cx="3956765" cy="1569660"/>
          </a:xfrm>
          <a:prstGeom prst="rect">
            <a:avLst/>
          </a:prstGeom>
          <a:solidFill>
            <a:srgbClr val="A4CD39"/>
          </a:solidFill>
        </p:spPr>
        <p:txBody>
          <a:bodyPr wrap="square" rtlCol="0">
            <a:spAutoFit/>
          </a:bodyPr>
          <a:lstStyle/>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Actieve community ´groen in de zorg´</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Grijs, Groen &amp; Gelukkig</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Gezonde buurten</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Groene gezonde ziekenhuizen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Natuurlijke Mantelzorgers</a:t>
            </a:r>
          </a:p>
          <a:p>
            <a:pPr marL="285750" indent="-285750">
              <a:buFont typeface="Arial" panose="020B0604020202020204" pitchFamily="34" charset="0"/>
              <a:buChar char="•"/>
            </a:pPr>
            <a:r>
              <a:rPr lang="nl-NL" sz="1600" dirty="0" err="1">
                <a:latin typeface="Arial" panose="020B0604020202020204" pitchFamily="34" charset="0"/>
                <a:cs typeface="Arial" panose="020B0604020202020204" pitchFamily="34" charset="0"/>
              </a:rPr>
              <a:t>Biowalking</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14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FBE49B3F-E5FE-43DF-8595-AE11468E3CC4}"/>
              </a:ext>
            </a:extLst>
          </p:cNvPr>
          <p:cNvPicPr>
            <a:picLocks noChangeAspect="1"/>
          </p:cNvPicPr>
          <p:nvPr/>
        </p:nvPicPr>
        <p:blipFill>
          <a:blip r:embed="rId3"/>
          <a:stretch>
            <a:fillRect/>
          </a:stretch>
        </p:blipFill>
        <p:spPr>
          <a:xfrm>
            <a:off x="383960" y="1160462"/>
            <a:ext cx="8374490" cy="5054768"/>
          </a:xfrm>
          <a:prstGeom prst="rect">
            <a:avLst/>
          </a:prstGeom>
        </p:spPr>
      </p:pic>
      <p:sp>
        <p:nvSpPr>
          <p:cNvPr id="2" name="Titel 1"/>
          <p:cNvSpPr>
            <a:spLocks noGrp="1"/>
          </p:cNvSpPr>
          <p:nvPr>
            <p:ph type="title"/>
          </p:nvPr>
        </p:nvSpPr>
        <p:spPr>
          <a:xfrm>
            <a:off x="563562" y="514535"/>
            <a:ext cx="8015287" cy="645927"/>
          </a:xfrm>
        </p:spPr>
        <p:txBody>
          <a:bodyPr/>
          <a:lstStyle/>
          <a:p>
            <a:r>
              <a:rPr lang="nl-NL" dirty="0"/>
              <a:t>Natuur &amp; Gezondheid</a:t>
            </a:r>
          </a:p>
        </p:txBody>
      </p:sp>
      <p:pic>
        <p:nvPicPr>
          <p:cNvPr id="4" name="Afbeelding 3" descr="Uitwerpen">
            <a:extLst>
              <a:ext uri="{FF2B5EF4-FFF2-40B4-BE49-F238E27FC236}">
                <a16:creationId xmlns:a16="http://schemas.microsoft.com/office/drawing/2014/main" id="{B8ABD461-418C-42FB-BBCC-20723E898F4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4114005" y="3528152"/>
            <a:ext cx="914400" cy="914400"/>
          </a:xfrm>
          <a:prstGeom prst="rect">
            <a:avLst/>
          </a:prstGeom>
        </p:spPr>
      </p:pic>
    </p:spTree>
    <p:extLst>
      <p:ext uri="{BB962C8B-B14F-4D97-AF65-F5344CB8AC3E}">
        <p14:creationId xmlns:p14="http://schemas.microsoft.com/office/powerpoint/2010/main" val="406929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Partners</a:t>
            </a:r>
          </a:p>
        </p:txBody>
      </p:sp>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0261" y="5080450"/>
            <a:ext cx="2835084" cy="850808"/>
          </a:xfrm>
          <a:prstGeom prst="rect">
            <a:avLst/>
          </a:prstGeom>
        </p:spPr>
      </p:pic>
      <p:pic>
        <p:nvPicPr>
          <p:cNvPr id="10" name="Afbeelding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15914" y="3850460"/>
            <a:ext cx="1939979" cy="1156233"/>
          </a:xfrm>
          <a:prstGeom prst="rect">
            <a:avLst/>
          </a:prstGeom>
        </p:spPr>
      </p:pic>
      <p:pic>
        <p:nvPicPr>
          <p:cNvPr id="12" name="Afbeelding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5810" y="1524606"/>
            <a:ext cx="1895427" cy="995099"/>
          </a:xfrm>
          <a:prstGeom prst="rect">
            <a:avLst/>
          </a:prstGeom>
        </p:spPr>
      </p:pic>
      <p:pic>
        <p:nvPicPr>
          <p:cNvPr id="5" name="Afbeelding 4" descr="logo-greenparks.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55893" y="2071425"/>
            <a:ext cx="1332787" cy="1332787"/>
          </a:xfrm>
          <a:prstGeom prst="rect">
            <a:avLst/>
          </a:prstGeom>
        </p:spPr>
      </p:pic>
      <p:pic>
        <p:nvPicPr>
          <p:cNvPr id="3" name="Picture 2" descr="Image result for logo Jantje beton">
            <a:extLst>
              <a:ext uri="{FF2B5EF4-FFF2-40B4-BE49-F238E27FC236}">
                <a16:creationId xmlns:a16="http://schemas.microsoft.com/office/drawing/2014/main" id="{EA632EC9-543E-4940-BC97-BD16FA8DC0E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47371" y="2565657"/>
            <a:ext cx="2407827" cy="9990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ogo economische zaken en klimaat">
            <a:extLst>
              <a:ext uri="{FF2B5EF4-FFF2-40B4-BE49-F238E27FC236}">
                <a16:creationId xmlns:a16="http://schemas.microsoft.com/office/drawing/2014/main" id="{599B49BA-C02E-4D1F-AC62-258794BD442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10390" y="1343580"/>
            <a:ext cx="3644808" cy="1494624"/>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1491" y="4121378"/>
            <a:ext cx="1118742" cy="1666386"/>
          </a:xfrm>
          <a:prstGeom prst="rect">
            <a:avLst/>
          </a:prstGeom>
        </p:spPr>
      </p:pic>
      <p:pic>
        <p:nvPicPr>
          <p:cNvPr id="6" name="Afbeelding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8159" y="2838204"/>
            <a:ext cx="2673096" cy="646176"/>
          </a:xfrm>
          <a:prstGeom prst="rect">
            <a:avLst/>
          </a:prstGeom>
        </p:spPr>
      </p:pic>
      <p:pic>
        <p:nvPicPr>
          <p:cNvPr id="15" name="Afbeelding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642919" y="3607427"/>
            <a:ext cx="1534942" cy="1016695"/>
          </a:xfrm>
          <a:prstGeom prst="rect">
            <a:avLst/>
          </a:prstGeom>
        </p:spPr>
      </p:pic>
    </p:spTree>
    <p:extLst>
      <p:ext uri="{BB962C8B-B14F-4D97-AF65-F5344CB8AC3E}">
        <p14:creationId xmlns:p14="http://schemas.microsoft.com/office/powerpoint/2010/main" val="6501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7D771-3F89-49A8-86EA-900FF2E325C8}"/>
              </a:ext>
            </a:extLst>
          </p:cNvPr>
          <p:cNvSpPr>
            <a:spLocks noGrp="1"/>
          </p:cNvSpPr>
          <p:nvPr>
            <p:ph type="title"/>
          </p:nvPr>
        </p:nvSpPr>
        <p:spPr/>
        <p:txBody>
          <a:bodyPr/>
          <a:lstStyle/>
          <a:p>
            <a:r>
              <a:rPr lang="nl-NL" dirty="0"/>
              <a:t>Beleef de natuur met IVN</a:t>
            </a:r>
          </a:p>
        </p:txBody>
      </p:sp>
      <p:sp>
        <p:nvSpPr>
          <p:cNvPr id="3" name="Tijdelijke aanduiding voor inhoud 2">
            <a:extLst>
              <a:ext uri="{FF2B5EF4-FFF2-40B4-BE49-F238E27FC236}">
                <a16:creationId xmlns:a16="http://schemas.microsoft.com/office/drawing/2014/main" id="{7C1C3B5F-CCF4-4F95-895B-63072130439A}"/>
              </a:ext>
            </a:extLst>
          </p:cNvPr>
          <p:cNvSpPr>
            <a:spLocks noGrp="1"/>
          </p:cNvSpPr>
          <p:nvPr>
            <p:ph idx="1"/>
          </p:nvPr>
        </p:nvSpPr>
        <p:spPr>
          <a:xfrm>
            <a:off x="3956140" y="1423201"/>
            <a:ext cx="4386808" cy="4575490"/>
          </a:xfrm>
        </p:spPr>
        <p:txBody>
          <a:bodyPr/>
          <a:lstStyle/>
          <a:p>
            <a:pPr marL="0" lvl="0" indent="0">
              <a:lnSpc>
                <a:spcPct val="100000"/>
              </a:lnSpc>
              <a:buNone/>
            </a:pPr>
            <a:r>
              <a:rPr lang="nl-NL" sz="2000" dirty="0"/>
              <a:t>IVN laat jong en oud beleven hoe leuk, leerzaam, gezond én belangrijk de natuur is. Steun het werk van IVN. </a:t>
            </a:r>
          </a:p>
          <a:p>
            <a:pPr marL="0" lvl="0" indent="0">
              <a:buNone/>
            </a:pPr>
            <a:endParaRPr lang="nl-NL" dirty="0"/>
          </a:p>
          <a:p>
            <a:pPr marL="0" lvl="0" indent="0">
              <a:buNone/>
            </a:pPr>
            <a:r>
              <a:rPr lang="nl-NL" sz="2000" b="1" dirty="0">
                <a:solidFill>
                  <a:srgbClr val="A4CD39"/>
                </a:solidFill>
              </a:rPr>
              <a:t>Volg ons</a:t>
            </a:r>
          </a:p>
          <a:p>
            <a:pPr marL="0" lvl="0" indent="0">
              <a:buNone/>
            </a:pPr>
            <a:r>
              <a:rPr lang="nl-NL" dirty="0"/>
              <a:t>        @</a:t>
            </a:r>
            <a:r>
              <a:rPr lang="nl-NL" dirty="0" err="1"/>
              <a:t>IVNNatuureducatie</a:t>
            </a:r>
            <a:endParaRPr lang="nl-NL" dirty="0"/>
          </a:p>
          <a:p>
            <a:pPr marL="0" lvl="0" indent="0">
              <a:buNone/>
            </a:pPr>
            <a:r>
              <a:rPr lang="nl-NL" dirty="0"/>
              <a:t>        @</a:t>
            </a:r>
            <a:r>
              <a:rPr lang="nl-NL" dirty="0" err="1"/>
              <a:t>IVNNederland</a:t>
            </a:r>
            <a:endParaRPr lang="nl-NL" dirty="0"/>
          </a:p>
          <a:p>
            <a:pPr marL="0" lvl="0" indent="0">
              <a:buNone/>
            </a:pPr>
            <a:r>
              <a:rPr lang="nl-NL" dirty="0"/>
              <a:t>        @</a:t>
            </a:r>
            <a:r>
              <a:rPr lang="nl-NL" dirty="0" err="1"/>
              <a:t>IVNNatuureducatie</a:t>
            </a:r>
            <a:endParaRPr lang="nl-NL" dirty="0"/>
          </a:p>
          <a:p>
            <a:pPr marL="0" lvl="0" indent="0">
              <a:buNone/>
            </a:pPr>
            <a:endParaRPr lang="nl-NL" dirty="0"/>
          </a:p>
          <a:p>
            <a:pPr marL="0" lvl="0" indent="0">
              <a:buNone/>
            </a:pPr>
            <a:r>
              <a:rPr lang="nl-NL" sz="2000" b="1" dirty="0">
                <a:solidFill>
                  <a:srgbClr val="A4CD39"/>
                </a:solidFill>
              </a:rPr>
              <a:t>Steun ons</a:t>
            </a:r>
          </a:p>
          <a:p>
            <a:pPr marL="0" lvl="0" indent="0">
              <a:buNone/>
            </a:pPr>
            <a:r>
              <a:rPr lang="nl-NL" b="1" dirty="0"/>
              <a:t>Particulier. </a:t>
            </a:r>
            <a:r>
              <a:rPr lang="nl-NL" dirty="0"/>
              <a:t>Je steunt ons al vanaf €2,- per maand. Word lid op </a:t>
            </a:r>
            <a:r>
              <a:rPr lang="nl-NL" u="sng" dirty="0">
                <a:hlinkClick r:id="rId3"/>
              </a:rPr>
              <a:t>www.ivn.nl/steun</a:t>
            </a:r>
            <a:endParaRPr lang="nl-NL" u="sng" dirty="0"/>
          </a:p>
          <a:p>
            <a:pPr marL="0" lvl="0" indent="0">
              <a:buNone/>
            </a:pPr>
            <a:r>
              <a:rPr lang="nl-NL" b="1" dirty="0"/>
              <a:t>Zakelijk. </a:t>
            </a:r>
            <a:r>
              <a:rPr lang="nl-NL" dirty="0"/>
              <a:t>Ga de samenwerking aan met IVN op lokaal of landelijk niveau.</a:t>
            </a:r>
          </a:p>
        </p:txBody>
      </p:sp>
      <p:sp>
        <p:nvSpPr>
          <p:cNvPr id="9" name="Tekstvak 8">
            <a:extLst>
              <a:ext uri="{FF2B5EF4-FFF2-40B4-BE49-F238E27FC236}">
                <a16:creationId xmlns:a16="http://schemas.microsoft.com/office/drawing/2014/main" id="{8520E8A6-5F2A-46C5-8FBC-231459478BE0}"/>
              </a:ext>
            </a:extLst>
          </p:cNvPr>
          <p:cNvSpPr txBox="1"/>
          <p:nvPr/>
        </p:nvSpPr>
        <p:spPr>
          <a:xfrm>
            <a:off x="-4628548" y="5306983"/>
            <a:ext cx="4386808" cy="1077218"/>
          </a:xfrm>
          <a:prstGeom prst="rect">
            <a:avLst/>
          </a:prstGeom>
          <a:solidFill>
            <a:schemeClr val="accent1">
              <a:lumMod val="20000"/>
              <a:lumOff val="80000"/>
            </a:schemeClr>
          </a:solidFill>
        </p:spPr>
        <p:txBody>
          <a:bodyPr wrap="square" rtlCol="0">
            <a:spAutoFit/>
          </a:bodyPr>
          <a:lstStyle/>
          <a:p>
            <a:r>
              <a:rPr lang="nl-NL" sz="1600" dirty="0"/>
              <a:t>“Ik vind het heerlijk om te wandelen en om buiten te zijn, maar de kennis ontbrak tot nu toe. Sinds ik bij IVN zit, zie ik steeds meer en wil ik ook steeds meer weten.” - Martha van der Wal</a:t>
            </a:r>
          </a:p>
        </p:txBody>
      </p:sp>
      <p:pic>
        <p:nvPicPr>
          <p:cNvPr id="6" name="Afbeelding 5">
            <a:extLst>
              <a:ext uri="{FF2B5EF4-FFF2-40B4-BE49-F238E27FC236}">
                <a16:creationId xmlns:a16="http://schemas.microsoft.com/office/drawing/2014/main" id="{52591829-60F3-4C4C-A927-11A65E91C1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088" y="1320011"/>
            <a:ext cx="3121152" cy="4678680"/>
          </a:xfrm>
          <a:prstGeom prst="rect">
            <a:avLst/>
          </a:prstGeom>
        </p:spPr>
      </p:pic>
      <p:sp>
        <p:nvSpPr>
          <p:cNvPr id="8" name="Tekstvak 7">
            <a:extLst>
              <a:ext uri="{FF2B5EF4-FFF2-40B4-BE49-F238E27FC236}">
                <a16:creationId xmlns:a16="http://schemas.microsoft.com/office/drawing/2014/main" id="{D45721B7-9E4B-41A6-A3F2-4ACDBFEB0DFA}"/>
              </a:ext>
            </a:extLst>
          </p:cNvPr>
          <p:cNvSpPr txBox="1"/>
          <p:nvPr/>
        </p:nvSpPr>
        <p:spPr>
          <a:xfrm>
            <a:off x="690853" y="1423201"/>
            <a:ext cx="2867488" cy="1591355"/>
          </a:xfrm>
          <a:prstGeom prst="rect">
            <a:avLst/>
          </a:prstGeom>
          <a:solidFill>
            <a:schemeClr val="accent1">
              <a:lumMod val="20000"/>
              <a:lumOff val="80000"/>
              <a:alpha val="60000"/>
            </a:schemeClr>
          </a:solidFill>
        </p:spPr>
        <p:txBody>
          <a:bodyPr wrap="square" rtlCol="0">
            <a:spAutoFit/>
          </a:bodyPr>
          <a:lstStyle/>
          <a:p>
            <a:r>
              <a:rPr lang="nl-NL" sz="1600" dirty="0">
                <a:latin typeface="Arial" panose="020B0604020202020204" pitchFamily="34" charset="0"/>
                <a:cs typeface="Arial" panose="020B0604020202020204" pitchFamily="34" charset="0"/>
              </a:rPr>
              <a:t>“Als je kinderen de natuur laat beléven, is taal geen barrière meer.” Wim Koetsier is vrijwilliger bij IVN </a:t>
            </a:r>
          </a:p>
          <a:p>
            <a:r>
              <a:rPr lang="nl-NL" sz="1600" dirty="0" err="1">
                <a:latin typeface="Arial" panose="020B0604020202020204" pitchFamily="34" charset="0"/>
                <a:cs typeface="Arial" panose="020B0604020202020204" pitchFamily="34" charset="0"/>
              </a:rPr>
              <a:t>Spau-Beek</a:t>
            </a:r>
            <a:r>
              <a:rPr lang="nl-NL" sz="1600" dirty="0">
                <a:latin typeface="Arial" panose="020B0604020202020204" pitchFamily="34" charset="0"/>
                <a:cs typeface="Arial" panose="020B0604020202020204" pitchFamily="34" charset="0"/>
              </a:rPr>
              <a:t> en werkt met asielzoekerskinderen.</a:t>
            </a:r>
          </a:p>
        </p:txBody>
      </p:sp>
      <p:pic>
        <p:nvPicPr>
          <p:cNvPr id="5" name="Afbeelding 4">
            <a:extLst>
              <a:ext uri="{FF2B5EF4-FFF2-40B4-BE49-F238E27FC236}">
                <a16:creationId xmlns:a16="http://schemas.microsoft.com/office/drawing/2014/main" id="{AD258EED-85AB-4B97-A66E-E9F5B48831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32341" y="3864362"/>
            <a:ext cx="333633" cy="303248"/>
          </a:xfrm>
          <a:prstGeom prst="rect">
            <a:avLst/>
          </a:prstGeom>
        </p:spPr>
      </p:pic>
      <p:pic>
        <p:nvPicPr>
          <p:cNvPr id="12" name="Afbeelding 11">
            <a:extLst>
              <a:ext uri="{FF2B5EF4-FFF2-40B4-BE49-F238E27FC236}">
                <a16:creationId xmlns:a16="http://schemas.microsoft.com/office/drawing/2014/main" id="{9EC40ED8-E7AD-4167-B2C7-30E4B5BF980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32342" y="3151092"/>
            <a:ext cx="333633" cy="303248"/>
          </a:xfrm>
          <a:prstGeom prst="rect">
            <a:avLst/>
          </a:prstGeom>
        </p:spPr>
      </p:pic>
      <p:pic>
        <p:nvPicPr>
          <p:cNvPr id="13" name="Afbeelding 12">
            <a:extLst>
              <a:ext uri="{FF2B5EF4-FFF2-40B4-BE49-F238E27FC236}">
                <a16:creationId xmlns:a16="http://schemas.microsoft.com/office/drawing/2014/main" id="{34E6D231-3FA9-4407-AD54-4B34176AF2C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065507" y="3507727"/>
            <a:ext cx="314319" cy="303248"/>
          </a:xfrm>
          <a:prstGeom prst="rect">
            <a:avLst/>
          </a:prstGeom>
        </p:spPr>
      </p:pic>
    </p:spTree>
    <p:extLst>
      <p:ext uri="{BB962C8B-B14F-4D97-AF65-F5344CB8AC3E}">
        <p14:creationId xmlns:p14="http://schemas.microsoft.com/office/powerpoint/2010/main" val="3464968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41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AA47B98-E977-45C0-9186-F7FBE9F38256}"/>
              </a:ext>
            </a:extLst>
          </p:cNvPr>
          <p:cNvPicPr>
            <a:picLocks noChangeAspect="1"/>
          </p:cNvPicPr>
          <p:nvPr/>
        </p:nvPicPr>
        <p:blipFill>
          <a:blip r:embed="rId3"/>
          <a:stretch>
            <a:fillRect/>
          </a:stretch>
        </p:blipFill>
        <p:spPr>
          <a:xfrm>
            <a:off x="247857" y="914399"/>
            <a:ext cx="8623480" cy="5094598"/>
          </a:xfrm>
          <a:prstGeom prst="rect">
            <a:avLst/>
          </a:prstGeom>
        </p:spPr>
      </p:pic>
      <p:pic>
        <p:nvPicPr>
          <p:cNvPr id="6" name="Afbeelding 5" descr="Uitwerpen">
            <a:extLst>
              <a:ext uri="{FF2B5EF4-FFF2-40B4-BE49-F238E27FC236}">
                <a16:creationId xmlns:a16="http://schemas.microsoft.com/office/drawing/2014/main" id="{8F6A38A6-BE2B-4216-871D-E865D17187A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4102397" y="3070952"/>
            <a:ext cx="914400" cy="914400"/>
          </a:xfrm>
          <a:prstGeom prst="rect">
            <a:avLst/>
          </a:prstGeom>
        </p:spPr>
      </p:pic>
    </p:spTree>
    <p:extLst>
      <p:ext uri="{BB962C8B-B14F-4D97-AF65-F5344CB8AC3E}">
        <p14:creationId xmlns:p14="http://schemas.microsoft.com/office/powerpoint/2010/main" val="228513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5FD4CB28-5F83-4669-9F1B-97F948F5BBAD}"/>
              </a:ext>
            </a:extLst>
          </p:cNvPr>
          <p:cNvPicPr>
            <a:picLocks noChangeAspect="1"/>
          </p:cNvPicPr>
          <p:nvPr/>
        </p:nvPicPr>
        <p:blipFill>
          <a:blip r:embed="rId2"/>
          <a:stretch>
            <a:fillRect/>
          </a:stretch>
        </p:blipFill>
        <p:spPr>
          <a:xfrm>
            <a:off x="0" y="-19049"/>
            <a:ext cx="9143999" cy="6896098"/>
          </a:xfrm>
          <a:prstGeom prst="rect">
            <a:avLst/>
          </a:prstGeom>
        </p:spPr>
      </p:pic>
      <p:sp>
        <p:nvSpPr>
          <p:cNvPr id="6" name="Rechthoek 5"/>
          <p:cNvSpPr/>
          <p:nvPr/>
        </p:nvSpPr>
        <p:spPr>
          <a:xfrm>
            <a:off x="457199" y="1312863"/>
            <a:ext cx="7362497" cy="3785652"/>
          </a:xfrm>
          <a:prstGeom prst="rect">
            <a:avLst/>
          </a:prstGeom>
        </p:spPr>
        <p:txBody>
          <a:bodyPr wrap="square">
            <a:spAutoFit/>
          </a:bodyPr>
          <a:lstStyle/>
          <a:p>
            <a:pPr marL="342900" indent="-342900">
              <a:lnSpc>
                <a:spcPct val="150000"/>
              </a:lnSpc>
              <a:buFont typeface="Arial" panose="020B0604020202020204" pitchFamily="34" charset="0"/>
              <a:buChar char="•"/>
            </a:pPr>
            <a:r>
              <a:rPr lang="nl-NL" sz="2000" dirty="0">
                <a:solidFill>
                  <a:schemeClr val="bg1"/>
                </a:solidFill>
                <a:latin typeface="Arial" panose="020B0604020202020204" pitchFamily="34" charset="0"/>
                <a:cs typeface="Arial" panose="020B0604020202020204" pitchFamily="34" charset="0"/>
              </a:rPr>
              <a:t>Nederland en natuur</a:t>
            </a:r>
          </a:p>
          <a:p>
            <a:pPr marL="342900" indent="-342900">
              <a:lnSpc>
                <a:spcPct val="150000"/>
              </a:lnSpc>
              <a:buFont typeface="Arial" panose="020B0604020202020204" pitchFamily="34" charset="0"/>
              <a:buChar char="•"/>
            </a:pPr>
            <a:r>
              <a:rPr lang="nl-NL" sz="2000" dirty="0">
                <a:solidFill>
                  <a:schemeClr val="bg1"/>
                </a:solidFill>
                <a:latin typeface="Arial" panose="020B0604020202020204" pitchFamily="34" charset="0"/>
                <a:cs typeface="Arial" panose="020B0604020202020204" pitchFamily="34" charset="0"/>
              </a:rPr>
              <a:t>IVN: onze missie</a:t>
            </a:r>
          </a:p>
          <a:p>
            <a:pPr marL="342900" indent="-342900">
              <a:lnSpc>
                <a:spcPct val="150000"/>
              </a:lnSpc>
              <a:buFont typeface="Arial" panose="020B0604020202020204" pitchFamily="34" charset="0"/>
              <a:buChar char="•"/>
            </a:pPr>
            <a:r>
              <a:rPr lang="nl-NL" sz="2000" dirty="0">
                <a:solidFill>
                  <a:schemeClr val="bg1"/>
                </a:solidFill>
                <a:latin typeface="Arial" panose="020B0604020202020204" pitchFamily="34" charset="0"/>
                <a:cs typeface="Arial" panose="020B0604020202020204" pitchFamily="34" charset="0"/>
              </a:rPr>
              <a:t>De organisatie</a:t>
            </a:r>
          </a:p>
          <a:p>
            <a:pPr marL="342900" indent="-342900">
              <a:lnSpc>
                <a:spcPct val="150000"/>
              </a:lnSpc>
              <a:buFont typeface="Arial" panose="020B0604020202020204" pitchFamily="34" charset="0"/>
              <a:buChar char="•"/>
            </a:pPr>
            <a:r>
              <a:rPr lang="nl-NL" sz="2000" dirty="0">
                <a:solidFill>
                  <a:schemeClr val="bg1"/>
                </a:solidFill>
                <a:latin typeface="Arial" panose="020B0604020202020204" pitchFamily="34" charset="0"/>
                <a:cs typeface="Arial" panose="020B0604020202020204" pitchFamily="34" charset="0"/>
              </a:rPr>
              <a:t>De vereniging</a:t>
            </a:r>
          </a:p>
          <a:p>
            <a:pPr marL="342900" indent="-342900">
              <a:lnSpc>
                <a:spcPct val="150000"/>
              </a:lnSpc>
              <a:buFont typeface="Arial" panose="020B0604020202020204" pitchFamily="34" charset="0"/>
              <a:buChar char="•"/>
            </a:pPr>
            <a:r>
              <a:rPr lang="nl-NL" sz="2000" dirty="0">
                <a:solidFill>
                  <a:schemeClr val="bg1"/>
                </a:solidFill>
                <a:latin typeface="Arial" panose="020B0604020202020204" pitchFamily="34" charset="0"/>
                <a:cs typeface="Arial" panose="020B0604020202020204" pitchFamily="34" charset="0"/>
              </a:rPr>
              <a:t>Campagnes</a:t>
            </a:r>
          </a:p>
          <a:p>
            <a:pPr marL="342900" indent="-342900">
              <a:lnSpc>
                <a:spcPct val="150000"/>
              </a:lnSpc>
              <a:buFont typeface="Arial" panose="020B0604020202020204" pitchFamily="34" charset="0"/>
              <a:buChar char="•"/>
            </a:pPr>
            <a:r>
              <a:rPr lang="nl-NL" sz="2000" dirty="0">
                <a:solidFill>
                  <a:schemeClr val="bg1"/>
                </a:solidFill>
                <a:latin typeface="Arial" panose="020B0604020202020204" pitchFamily="34" charset="0"/>
                <a:cs typeface="Arial" panose="020B0604020202020204" pitchFamily="34" charset="0"/>
              </a:rPr>
              <a:t>Thema´s </a:t>
            </a:r>
          </a:p>
          <a:p>
            <a:pPr marL="342900" indent="-342900">
              <a:lnSpc>
                <a:spcPct val="150000"/>
              </a:lnSpc>
              <a:buFont typeface="Arial" panose="020B0604020202020204" pitchFamily="34" charset="0"/>
              <a:buChar char="•"/>
            </a:pPr>
            <a:r>
              <a:rPr lang="nl-NL" sz="2000" dirty="0">
                <a:solidFill>
                  <a:schemeClr val="bg1"/>
                </a:solidFill>
                <a:latin typeface="Arial" panose="020B0604020202020204" pitchFamily="34" charset="0"/>
                <a:cs typeface="Arial" panose="020B0604020202020204" pitchFamily="34" charset="0"/>
              </a:rPr>
              <a:t>Partners</a:t>
            </a:r>
          </a:p>
          <a:p>
            <a:pPr marL="342900" indent="-342900">
              <a:lnSpc>
                <a:spcPct val="150000"/>
              </a:lnSpc>
              <a:buFont typeface="Arial" panose="020B0604020202020204" pitchFamily="34" charset="0"/>
              <a:buChar char="•"/>
            </a:pPr>
            <a:r>
              <a:rPr lang="nl-NL" sz="2000" dirty="0">
                <a:solidFill>
                  <a:schemeClr val="bg1"/>
                </a:solidFill>
                <a:latin typeface="Arial" panose="020B0604020202020204" pitchFamily="34" charset="0"/>
                <a:cs typeface="Arial" panose="020B0604020202020204" pitchFamily="34" charset="0"/>
              </a:rPr>
              <a:t>De toekomst</a:t>
            </a:r>
          </a:p>
        </p:txBody>
      </p:sp>
      <p:sp>
        <p:nvSpPr>
          <p:cNvPr id="7" name="Titel 1">
            <a:extLst>
              <a:ext uri="{FF2B5EF4-FFF2-40B4-BE49-F238E27FC236}">
                <a16:creationId xmlns:a16="http://schemas.microsoft.com/office/drawing/2014/main" id="{A9853EF0-9F87-4BA6-B20E-C2CF54E48DDB}"/>
              </a:ext>
            </a:extLst>
          </p:cNvPr>
          <p:cNvSpPr txBox="1">
            <a:spLocks/>
          </p:cNvSpPr>
          <p:nvPr/>
        </p:nvSpPr>
        <p:spPr>
          <a:xfrm>
            <a:off x="563562" y="514535"/>
            <a:ext cx="8167687" cy="798328"/>
          </a:xfrm>
          <a:prstGeom prst="rect">
            <a:avLst/>
          </a:prstGeom>
        </p:spPr>
        <p:txBody>
          <a:bodyPr vert="horz" wrap="none" lIns="0" tIns="0" rIns="0" bIns="0" rtlCol="0" anchor="t">
            <a:noAutofit/>
          </a:bodyPr>
          <a:lstStyle>
            <a:lvl1pPr algn="l" defTabSz="914400" rtl="0" eaLnBrk="1" latinLnBrk="0" hangingPunct="1">
              <a:lnSpc>
                <a:spcPct val="90000"/>
              </a:lnSpc>
              <a:spcBef>
                <a:spcPct val="0"/>
              </a:spcBef>
              <a:buNone/>
              <a:defRPr sz="4500" kern="1200">
                <a:solidFill>
                  <a:schemeClr val="tx1"/>
                </a:solidFill>
                <a:latin typeface="Arial" charset="0"/>
                <a:ea typeface="Arial" charset="0"/>
                <a:cs typeface="Arial" charset="0"/>
              </a:defRPr>
            </a:lvl1pPr>
          </a:lstStyle>
          <a:p>
            <a:r>
              <a:rPr lang="nl-NL" dirty="0">
                <a:solidFill>
                  <a:schemeClr val="bg1"/>
                </a:solidFill>
              </a:rPr>
              <a:t>Inhoud</a:t>
            </a:r>
          </a:p>
        </p:txBody>
      </p:sp>
    </p:spTree>
    <p:extLst>
      <p:ext uri="{BB962C8B-B14F-4D97-AF65-F5344CB8AC3E}">
        <p14:creationId xmlns:p14="http://schemas.microsoft.com/office/powerpoint/2010/main" val="82483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419E7A72-7D1E-484A-AE72-68E4E6FF5A58}"/>
              </a:ext>
            </a:extLst>
          </p:cNvPr>
          <p:cNvPicPr>
            <a:picLocks noChangeAspect="1"/>
          </p:cNvPicPr>
          <p:nvPr/>
        </p:nvPicPr>
        <p:blipFill>
          <a:blip r:embed="rId3"/>
          <a:stretch>
            <a:fillRect/>
          </a:stretch>
        </p:blipFill>
        <p:spPr>
          <a:xfrm>
            <a:off x="-26461" y="1856449"/>
            <a:ext cx="9170462" cy="4333782"/>
          </a:xfrm>
          <a:prstGeom prst="rect">
            <a:avLst/>
          </a:prstGeom>
        </p:spPr>
      </p:pic>
      <p:sp>
        <p:nvSpPr>
          <p:cNvPr id="2" name="Titel 1"/>
          <p:cNvSpPr>
            <a:spLocks noGrp="1"/>
          </p:cNvSpPr>
          <p:nvPr>
            <p:ph type="title"/>
          </p:nvPr>
        </p:nvSpPr>
        <p:spPr/>
        <p:txBody>
          <a:bodyPr/>
          <a:lstStyle/>
          <a:p>
            <a:r>
              <a:rPr lang="nl-NL" dirty="0"/>
              <a:t>Nederland en natuur</a:t>
            </a:r>
          </a:p>
        </p:txBody>
      </p:sp>
      <p:sp>
        <p:nvSpPr>
          <p:cNvPr id="6" name="Tekstvak 5"/>
          <p:cNvSpPr txBox="1"/>
          <p:nvPr/>
        </p:nvSpPr>
        <p:spPr>
          <a:xfrm>
            <a:off x="431698" y="2343831"/>
            <a:ext cx="2314381" cy="646331"/>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Kinderen komen minder buiten</a:t>
            </a:r>
          </a:p>
        </p:txBody>
      </p:sp>
      <p:sp>
        <p:nvSpPr>
          <p:cNvPr id="8" name="Tekstvak 7"/>
          <p:cNvSpPr txBox="1"/>
          <p:nvPr/>
        </p:nvSpPr>
        <p:spPr>
          <a:xfrm>
            <a:off x="112296" y="3554567"/>
            <a:ext cx="2953186" cy="646331"/>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Toename chronische ziektes</a:t>
            </a:r>
          </a:p>
        </p:txBody>
      </p:sp>
      <p:sp>
        <p:nvSpPr>
          <p:cNvPr id="9" name="Tekstvak 8"/>
          <p:cNvSpPr txBox="1"/>
          <p:nvPr/>
        </p:nvSpPr>
        <p:spPr>
          <a:xfrm>
            <a:off x="563563" y="4878319"/>
            <a:ext cx="2641974" cy="369332"/>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Verstedelijking</a:t>
            </a:r>
            <a:endParaRPr lang="nl-NL" sz="1600" dirty="0">
              <a:latin typeface="Arial" panose="020B0604020202020204" pitchFamily="34" charset="0"/>
              <a:cs typeface="Arial" panose="020B0604020202020204" pitchFamily="34" charset="0"/>
            </a:endParaRPr>
          </a:p>
        </p:txBody>
      </p:sp>
      <p:sp>
        <p:nvSpPr>
          <p:cNvPr id="10" name="Tekstvak 9"/>
          <p:cNvSpPr txBox="1"/>
          <p:nvPr/>
        </p:nvSpPr>
        <p:spPr>
          <a:xfrm>
            <a:off x="475426" y="1456338"/>
            <a:ext cx="3504299" cy="400110"/>
          </a:xfrm>
          <a:prstGeom prst="rect">
            <a:avLst/>
          </a:prstGeom>
          <a:noFill/>
        </p:spPr>
        <p:txBody>
          <a:bodyPr wrap="square" rtlCol="0">
            <a:spAutoFit/>
          </a:bodyPr>
          <a:lstStyle/>
          <a:p>
            <a:r>
              <a:rPr lang="nl-NL" sz="2000" dirty="0">
                <a:latin typeface="Arial" panose="020B0604020202020204" pitchFamily="34" charset="0"/>
                <a:cs typeface="Arial" panose="020B0604020202020204" pitchFamily="34" charset="0"/>
              </a:rPr>
              <a:t>De samenleving verandert:</a:t>
            </a:r>
          </a:p>
        </p:txBody>
      </p:sp>
      <p:sp>
        <p:nvSpPr>
          <p:cNvPr id="11" name="Tekstvak 10"/>
          <p:cNvSpPr txBox="1"/>
          <p:nvPr/>
        </p:nvSpPr>
        <p:spPr>
          <a:xfrm>
            <a:off x="6858000" y="2328443"/>
            <a:ext cx="1969478" cy="646331"/>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Herwaardering belang natuur</a:t>
            </a:r>
          </a:p>
        </p:txBody>
      </p:sp>
      <p:sp>
        <p:nvSpPr>
          <p:cNvPr id="12" name="Tekstvak 11"/>
          <p:cNvSpPr txBox="1"/>
          <p:nvPr/>
        </p:nvSpPr>
        <p:spPr>
          <a:xfrm>
            <a:off x="6997874" y="3728786"/>
            <a:ext cx="1989221" cy="646331"/>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Meer inzet voor groen in de buurt</a:t>
            </a:r>
          </a:p>
        </p:txBody>
      </p:sp>
      <p:sp>
        <p:nvSpPr>
          <p:cNvPr id="13" name="Tekstvak 12"/>
          <p:cNvSpPr txBox="1"/>
          <p:nvPr/>
        </p:nvSpPr>
        <p:spPr>
          <a:xfrm>
            <a:off x="6514518" y="5129129"/>
            <a:ext cx="2629482" cy="369332"/>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Duurzaamheid prioriteit</a:t>
            </a:r>
          </a:p>
        </p:txBody>
      </p:sp>
    </p:spTree>
    <p:extLst>
      <p:ext uri="{BB962C8B-B14F-4D97-AF65-F5344CB8AC3E}">
        <p14:creationId xmlns:p14="http://schemas.microsoft.com/office/powerpoint/2010/main" val="384786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5AC0F-2631-4BE8-805A-AE10E4EF29AD}"/>
              </a:ext>
            </a:extLst>
          </p:cNvPr>
          <p:cNvSpPr>
            <a:spLocks noGrp="1"/>
          </p:cNvSpPr>
          <p:nvPr>
            <p:ph type="title"/>
          </p:nvPr>
        </p:nvSpPr>
        <p:spPr>
          <a:xfrm>
            <a:off x="563562" y="514535"/>
            <a:ext cx="8015287" cy="873590"/>
          </a:xfrm>
        </p:spPr>
        <p:txBody>
          <a:bodyPr/>
          <a:lstStyle/>
          <a:p>
            <a:r>
              <a:rPr lang="nl-NL" dirty="0"/>
              <a:t>Groen doet goed</a:t>
            </a:r>
          </a:p>
        </p:txBody>
      </p:sp>
      <p:pic>
        <p:nvPicPr>
          <p:cNvPr id="7" name="Afbeelding 6">
            <a:extLst>
              <a:ext uri="{FF2B5EF4-FFF2-40B4-BE49-F238E27FC236}">
                <a16:creationId xmlns:a16="http://schemas.microsoft.com/office/drawing/2014/main" id="{A9A5DDDA-CB63-4F3C-955A-6BBCEB7946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14746"/>
            <a:ext cx="8901629" cy="4827569"/>
          </a:xfrm>
          <a:prstGeom prst="rect">
            <a:avLst/>
          </a:prstGeom>
        </p:spPr>
      </p:pic>
    </p:spTree>
    <p:extLst>
      <p:ext uri="{BB962C8B-B14F-4D97-AF65-F5344CB8AC3E}">
        <p14:creationId xmlns:p14="http://schemas.microsoft.com/office/powerpoint/2010/main" val="362672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63562" y="1856646"/>
            <a:ext cx="4998252" cy="3420592"/>
          </a:xfrm>
        </p:spPr>
      </p:pic>
      <p:sp>
        <p:nvSpPr>
          <p:cNvPr id="2" name="Titel 1"/>
          <p:cNvSpPr>
            <a:spLocks noGrp="1"/>
          </p:cNvSpPr>
          <p:nvPr>
            <p:ph type="title"/>
          </p:nvPr>
        </p:nvSpPr>
        <p:spPr>
          <a:xfrm>
            <a:off x="563562" y="454064"/>
            <a:ext cx="8015287" cy="1115249"/>
          </a:xfrm>
        </p:spPr>
        <p:txBody>
          <a:bodyPr/>
          <a:lstStyle/>
          <a:p>
            <a:r>
              <a:rPr lang="nl-NL" dirty="0"/>
              <a:t>Missie</a:t>
            </a:r>
          </a:p>
        </p:txBody>
      </p:sp>
      <p:sp>
        <p:nvSpPr>
          <p:cNvPr id="4" name="Tekstvak 3">
            <a:extLst>
              <a:ext uri="{FF2B5EF4-FFF2-40B4-BE49-F238E27FC236}">
                <a16:creationId xmlns:a16="http://schemas.microsoft.com/office/drawing/2014/main" id="{5DEC5A6F-C05C-4CA8-A395-B106CCD8BD9C}"/>
              </a:ext>
            </a:extLst>
          </p:cNvPr>
          <p:cNvSpPr txBox="1"/>
          <p:nvPr/>
        </p:nvSpPr>
        <p:spPr>
          <a:xfrm>
            <a:off x="5721935" y="1818503"/>
            <a:ext cx="3129833" cy="1754326"/>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IVN Natuureducatie verbindt mens en natuur.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IVN laat jong tot oud beleven hoe leuk, leerzaam, gezond én belangrijk natuur is. </a:t>
            </a:r>
          </a:p>
        </p:txBody>
      </p:sp>
    </p:spTree>
    <p:extLst>
      <p:ext uri="{BB962C8B-B14F-4D97-AF65-F5344CB8AC3E}">
        <p14:creationId xmlns:p14="http://schemas.microsoft.com/office/powerpoint/2010/main" val="4076941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7DC33A2-3CAC-4A39-9C26-0B83159BB339}"/>
              </a:ext>
            </a:extLst>
          </p:cNvPr>
          <p:cNvSpPr txBox="1"/>
          <p:nvPr/>
        </p:nvSpPr>
        <p:spPr>
          <a:xfrm>
            <a:off x="3452453" y="1119816"/>
            <a:ext cx="1501902" cy="400110"/>
          </a:xfrm>
          <a:prstGeom prst="rect">
            <a:avLst/>
          </a:prstGeom>
          <a:noFill/>
        </p:spPr>
        <p:txBody>
          <a:bodyPr wrap="square" rtlCol="0">
            <a:spAutoFit/>
          </a:bodyPr>
          <a:lstStyle/>
          <a:p>
            <a:pPr defTabSz="685800"/>
            <a:r>
              <a:rPr lang="nl-NL" sz="2000" dirty="0">
                <a:solidFill>
                  <a:prstClr val="black">
                    <a:lumMod val="65000"/>
                    <a:lumOff val="35000"/>
                  </a:prstClr>
                </a:solidFill>
                <a:latin typeface="Arial" panose="020B0604020202020204" pitchFamily="34" charset="0"/>
                <a:cs typeface="Arial" panose="020B0604020202020204" pitchFamily="34" charset="0"/>
              </a:rPr>
              <a:t>Missie IVN</a:t>
            </a:r>
          </a:p>
        </p:txBody>
      </p:sp>
      <p:cxnSp>
        <p:nvCxnSpPr>
          <p:cNvPr id="6" name="Rechte verbindingslijn 5">
            <a:extLst>
              <a:ext uri="{FF2B5EF4-FFF2-40B4-BE49-F238E27FC236}">
                <a16:creationId xmlns:a16="http://schemas.microsoft.com/office/drawing/2014/main" id="{7A2E8A49-6B0C-4BAD-A301-6CD1D080B106}"/>
              </a:ext>
            </a:extLst>
          </p:cNvPr>
          <p:cNvCxnSpPr>
            <a:cxnSpLocks/>
          </p:cNvCxnSpPr>
          <p:nvPr/>
        </p:nvCxnSpPr>
        <p:spPr>
          <a:xfrm flipV="1">
            <a:off x="949569" y="1543964"/>
            <a:ext cx="6058710" cy="6736"/>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8" name="Rechthoek 7">
            <a:extLst>
              <a:ext uri="{FF2B5EF4-FFF2-40B4-BE49-F238E27FC236}">
                <a16:creationId xmlns:a16="http://schemas.microsoft.com/office/drawing/2014/main" id="{4A48282F-E067-42C6-87F3-B23B62F6A0B4}"/>
              </a:ext>
            </a:extLst>
          </p:cNvPr>
          <p:cNvSpPr/>
          <p:nvPr/>
        </p:nvSpPr>
        <p:spPr>
          <a:xfrm>
            <a:off x="949569" y="1786684"/>
            <a:ext cx="2682498" cy="1589374"/>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nl-NL" sz="1350">
              <a:solidFill>
                <a:prstClr val="white"/>
              </a:solidFill>
              <a:latin typeface="Calibri" panose="020F0502020204030204"/>
            </a:endParaRPr>
          </a:p>
        </p:txBody>
      </p:sp>
      <p:sp>
        <p:nvSpPr>
          <p:cNvPr id="11" name="Rechthoek 10">
            <a:extLst>
              <a:ext uri="{FF2B5EF4-FFF2-40B4-BE49-F238E27FC236}">
                <a16:creationId xmlns:a16="http://schemas.microsoft.com/office/drawing/2014/main" id="{99AEA38A-53F7-46AB-8708-819B3092236F}"/>
              </a:ext>
            </a:extLst>
          </p:cNvPr>
          <p:cNvSpPr/>
          <p:nvPr/>
        </p:nvSpPr>
        <p:spPr>
          <a:xfrm>
            <a:off x="4899757" y="1826803"/>
            <a:ext cx="2108522" cy="1572635"/>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nl-NL" sz="1350">
              <a:solidFill>
                <a:prstClr val="white"/>
              </a:solidFill>
              <a:latin typeface="Calibri" panose="020F0502020204030204"/>
            </a:endParaRPr>
          </a:p>
        </p:txBody>
      </p:sp>
      <p:sp>
        <p:nvSpPr>
          <p:cNvPr id="12" name="Tekstvak 11">
            <a:extLst>
              <a:ext uri="{FF2B5EF4-FFF2-40B4-BE49-F238E27FC236}">
                <a16:creationId xmlns:a16="http://schemas.microsoft.com/office/drawing/2014/main" id="{AFABFEFD-3897-46B6-BD2B-43955E702887}"/>
              </a:ext>
            </a:extLst>
          </p:cNvPr>
          <p:cNvSpPr txBox="1"/>
          <p:nvPr/>
        </p:nvSpPr>
        <p:spPr>
          <a:xfrm>
            <a:off x="949569" y="2150025"/>
            <a:ext cx="2682498" cy="954107"/>
          </a:xfrm>
          <a:prstGeom prst="rect">
            <a:avLst/>
          </a:prstGeom>
          <a:noFill/>
        </p:spPr>
        <p:txBody>
          <a:bodyPr wrap="square" rtlCol="0">
            <a:spAutoFit/>
          </a:bodyPr>
          <a:lstStyle/>
          <a:p>
            <a:pPr algn="ctr" defTabSz="685800"/>
            <a:r>
              <a:rPr lang="nl-NL" sz="2000" b="1" dirty="0">
                <a:latin typeface="Arial" panose="020B0604020202020204" pitchFamily="34" charset="0"/>
                <a:cs typeface="Arial" panose="020B0604020202020204" pitchFamily="34" charset="0"/>
              </a:rPr>
              <a:t>Beroepsorganisatie</a:t>
            </a:r>
            <a:r>
              <a:rPr lang="nl-NL" dirty="0">
                <a:latin typeface="Arial" panose="020B0604020202020204" pitchFamily="34" charset="0"/>
                <a:cs typeface="Arial" panose="020B0604020202020204" pitchFamily="34" charset="0"/>
              </a:rPr>
              <a:t>:</a:t>
            </a:r>
          </a:p>
          <a:p>
            <a:pPr algn="ctr" defTabSz="685800"/>
            <a:r>
              <a:rPr lang="nl-NL" dirty="0">
                <a:latin typeface="Arial" panose="020B0604020202020204" pitchFamily="34" charset="0"/>
                <a:cs typeface="Arial" panose="020B0604020202020204" pitchFamily="34" charset="0"/>
              </a:rPr>
              <a:t>12 provincie kantoren</a:t>
            </a:r>
          </a:p>
          <a:p>
            <a:pPr algn="ctr" defTabSz="685800"/>
            <a:r>
              <a:rPr lang="nl-NL" dirty="0">
                <a:latin typeface="Arial" panose="020B0604020202020204" pitchFamily="34" charset="0"/>
                <a:cs typeface="Arial" panose="020B0604020202020204" pitchFamily="34" charset="0"/>
              </a:rPr>
              <a:t>1 landelijk bureau</a:t>
            </a:r>
          </a:p>
        </p:txBody>
      </p:sp>
      <p:sp>
        <p:nvSpPr>
          <p:cNvPr id="13" name="Tekstvak 12">
            <a:extLst>
              <a:ext uri="{FF2B5EF4-FFF2-40B4-BE49-F238E27FC236}">
                <a16:creationId xmlns:a16="http://schemas.microsoft.com/office/drawing/2014/main" id="{A0B0D2F4-9ED4-4F5D-92B4-8B71EF4200E9}"/>
              </a:ext>
            </a:extLst>
          </p:cNvPr>
          <p:cNvSpPr txBox="1"/>
          <p:nvPr/>
        </p:nvSpPr>
        <p:spPr>
          <a:xfrm>
            <a:off x="4868113" y="2217046"/>
            <a:ext cx="2108522" cy="707886"/>
          </a:xfrm>
          <a:prstGeom prst="rect">
            <a:avLst/>
          </a:prstGeom>
          <a:noFill/>
        </p:spPr>
        <p:txBody>
          <a:bodyPr wrap="square" rtlCol="0">
            <a:spAutoFit/>
          </a:bodyPr>
          <a:lstStyle/>
          <a:p>
            <a:pPr algn="ctr" defTabSz="685800"/>
            <a:r>
              <a:rPr lang="nl-NL" sz="2000" b="1" dirty="0">
                <a:latin typeface="Arial" panose="020B0604020202020204" pitchFamily="34" charset="0"/>
                <a:cs typeface="Arial" panose="020B0604020202020204" pitchFamily="34" charset="0"/>
              </a:rPr>
              <a:t>170</a:t>
            </a:r>
          </a:p>
          <a:p>
            <a:pPr algn="ctr" defTabSz="685800"/>
            <a:r>
              <a:rPr lang="nl-NL" sz="2000" b="1" dirty="0">
                <a:latin typeface="Arial" panose="020B0604020202020204" pitchFamily="34" charset="0"/>
                <a:cs typeface="Arial" panose="020B0604020202020204" pitchFamily="34" charset="0"/>
              </a:rPr>
              <a:t>afdelingen</a:t>
            </a:r>
          </a:p>
        </p:txBody>
      </p:sp>
      <p:sp>
        <p:nvSpPr>
          <p:cNvPr id="17" name="Tekstvak 16">
            <a:extLst>
              <a:ext uri="{FF2B5EF4-FFF2-40B4-BE49-F238E27FC236}">
                <a16:creationId xmlns:a16="http://schemas.microsoft.com/office/drawing/2014/main" id="{DD98E103-7510-4578-8193-1AAD961ED0E3}"/>
              </a:ext>
            </a:extLst>
          </p:cNvPr>
          <p:cNvSpPr txBox="1"/>
          <p:nvPr/>
        </p:nvSpPr>
        <p:spPr>
          <a:xfrm>
            <a:off x="4955688" y="3727453"/>
            <a:ext cx="2052591" cy="369332"/>
          </a:xfrm>
          <a:prstGeom prst="rect">
            <a:avLst/>
          </a:prstGeom>
          <a:noFill/>
        </p:spPr>
        <p:txBody>
          <a:bodyPr wrap="square" rtlCol="0">
            <a:spAutoFit/>
          </a:bodyPr>
          <a:lstStyle/>
          <a:p>
            <a:pPr algn="ctr" defTabSz="685800"/>
            <a:r>
              <a:rPr lang="nl-NL" dirty="0">
                <a:latin typeface="Arial" panose="020B0604020202020204" pitchFamily="34" charset="0"/>
                <a:cs typeface="Arial" panose="020B0604020202020204" pitchFamily="34" charset="0"/>
              </a:rPr>
              <a:t>22 regio’s</a:t>
            </a:r>
          </a:p>
        </p:txBody>
      </p:sp>
      <p:sp>
        <p:nvSpPr>
          <p:cNvPr id="19" name="Tekstvak 18">
            <a:extLst>
              <a:ext uri="{FF2B5EF4-FFF2-40B4-BE49-F238E27FC236}">
                <a16:creationId xmlns:a16="http://schemas.microsoft.com/office/drawing/2014/main" id="{83570354-36F3-4B82-83C6-CDA9C50355A6}"/>
              </a:ext>
            </a:extLst>
          </p:cNvPr>
          <p:cNvSpPr txBox="1"/>
          <p:nvPr/>
        </p:nvSpPr>
        <p:spPr>
          <a:xfrm>
            <a:off x="1776319" y="5934602"/>
            <a:ext cx="1914370" cy="707886"/>
          </a:xfrm>
          <a:prstGeom prst="rect">
            <a:avLst/>
          </a:prstGeom>
          <a:solidFill>
            <a:schemeClr val="accent1"/>
          </a:solidFill>
        </p:spPr>
        <p:txBody>
          <a:bodyPr wrap="square" rtlCol="0">
            <a:spAutoFit/>
          </a:bodyPr>
          <a:lstStyle/>
          <a:p>
            <a:pPr algn="ctr" defTabSz="685800"/>
            <a:r>
              <a:rPr lang="nl-NL" sz="2000" b="1" dirty="0">
                <a:latin typeface="Arial" panose="020B0604020202020204" pitchFamily="34" charset="0"/>
                <a:cs typeface="Arial" panose="020B0604020202020204" pitchFamily="34" charset="0"/>
              </a:rPr>
              <a:t>Raad van Toezicht</a:t>
            </a:r>
          </a:p>
        </p:txBody>
      </p:sp>
      <p:sp>
        <p:nvSpPr>
          <p:cNvPr id="22" name="Rechthoek 21">
            <a:extLst>
              <a:ext uri="{FF2B5EF4-FFF2-40B4-BE49-F238E27FC236}">
                <a16:creationId xmlns:a16="http://schemas.microsoft.com/office/drawing/2014/main" id="{3DEE5B97-F691-4298-8270-2F5D437D1784}"/>
              </a:ext>
            </a:extLst>
          </p:cNvPr>
          <p:cNvSpPr/>
          <p:nvPr/>
        </p:nvSpPr>
        <p:spPr>
          <a:xfrm>
            <a:off x="4898424" y="3666041"/>
            <a:ext cx="2109855" cy="503052"/>
          </a:xfrm>
          <a:prstGeom prst="rect">
            <a:avLst/>
          </a:prstGeom>
          <a:noFill/>
          <a:ln>
            <a:solidFill>
              <a:srgbClr val="A4CD3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nl-NL" sz="1350">
              <a:solidFill>
                <a:prstClr val="white"/>
              </a:solidFill>
              <a:latin typeface="Calibri" panose="020F0502020204030204"/>
            </a:endParaRPr>
          </a:p>
        </p:txBody>
      </p:sp>
      <p:sp>
        <p:nvSpPr>
          <p:cNvPr id="23" name="Rechthoek 22">
            <a:extLst>
              <a:ext uri="{FF2B5EF4-FFF2-40B4-BE49-F238E27FC236}">
                <a16:creationId xmlns:a16="http://schemas.microsoft.com/office/drawing/2014/main" id="{DA9CC96F-9D38-4F17-95D8-7C524FE0CC48}"/>
              </a:ext>
            </a:extLst>
          </p:cNvPr>
          <p:cNvSpPr/>
          <p:nvPr/>
        </p:nvSpPr>
        <p:spPr>
          <a:xfrm>
            <a:off x="4902350" y="5173743"/>
            <a:ext cx="2800581" cy="435712"/>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nl-NL" sz="1350">
              <a:solidFill>
                <a:prstClr val="white"/>
              </a:solidFill>
              <a:latin typeface="Calibri" panose="020F0502020204030204"/>
            </a:endParaRPr>
          </a:p>
        </p:txBody>
      </p:sp>
      <p:sp>
        <p:nvSpPr>
          <p:cNvPr id="24" name="Tekstvak 23">
            <a:extLst>
              <a:ext uri="{FF2B5EF4-FFF2-40B4-BE49-F238E27FC236}">
                <a16:creationId xmlns:a16="http://schemas.microsoft.com/office/drawing/2014/main" id="{F467C547-59A1-4942-BA56-63854EC71ED4}"/>
              </a:ext>
            </a:extLst>
          </p:cNvPr>
          <p:cNvSpPr txBox="1"/>
          <p:nvPr/>
        </p:nvSpPr>
        <p:spPr>
          <a:xfrm>
            <a:off x="5071730" y="5209345"/>
            <a:ext cx="2631201" cy="400110"/>
          </a:xfrm>
          <a:prstGeom prst="rect">
            <a:avLst/>
          </a:prstGeom>
          <a:noFill/>
        </p:spPr>
        <p:txBody>
          <a:bodyPr wrap="square" rtlCol="0">
            <a:spAutoFit/>
          </a:bodyPr>
          <a:lstStyle/>
          <a:p>
            <a:pPr algn="ctr" defTabSz="685800"/>
            <a:r>
              <a:rPr lang="nl-NL" sz="2000" b="1" dirty="0">
                <a:latin typeface="Arial" panose="020B0604020202020204" pitchFamily="34" charset="0"/>
                <a:cs typeface="Arial" panose="020B0604020202020204" pitchFamily="34" charset="0"/>
              </a:rPr>
              <a:t>Landelijk bestuur</a:t>
            </a:r>
          </a:p>
        </p:txBody>
      </p:sp>
      <p:cxnSp>
        <p:nvCxnSpPr>
          <p:cNvPr id="26" name="Rechte verbindingslijn 25">
            <a:extLst>
              <a:ext uri="{FF2B5EF4-FFF2-40B4-BE49-F238E27FC236}">
                <a16:creationId xmlns:a16="http://schemas.microsoft.com/office/drawing/2014/main" id="{41281288-3640-4CFD-88E6-833ACB8D340B}"/>
              </a:ext>
            </a:extLst>
          </p:cNvPr>
          <p:cNvCxnSpPr>
            <a:cxnSpLocks/>
            <a:endCxn id="56" idx="0"/>
          </p:cNvCxnSpPr>
          <p:nvPr/>
        </p:nvCxnSpPr>
        <p:spPr>
          <a:xfrm>
            <a:off x="2544236" y="3136876"/>
            <a:ext cx="1040" cy="1685643"/>
          </a:xfrm>
          <a:prstGeom prst="line">
            <a:avLst/>
          </a:prstGeom>
          <a:ln w="19050">
            <a:solidFill>
              <a:srgbClr val="A4CD39"/>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92C6F942-979A-4F3B-A7D8-1C70FF6C9309}"/>
              </a:ext>
            </a:extLst>
          </p:cNvPr>
          <p:cNvCxnSpPr>
            <a:cxnSpLocks/>
            <a:endCxn id="22" idx="2"/>
          </p:cNvCxnSpPr>
          <p:nvPr/>
        </p:nvCxnSpPr>
        <p:spPr>
          <a:xfrm flipV="1">
            <a:off x="5948198" y="4169093"/>
            <a:ext cx="5154" cy="333188"/>
          </a:xfrm>
          <a:prstGeom prst="line">
            <a:avLst/>
          </a:prstGeom>
          <a:ln w="19050">
            <a:solidFill>
              <a:srgbClr val="A4CD39"/>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6DE1A3BD-DA05-424E-8659-B24843791726}"/>
              </a:ext>
            </a:extLst>
          </p:cNvPr>
          <p:cNvCxnSpPr>
            <a:cxnSpLocks/>
            <a:endCxn id="22" idx="0"/>
          </p:cNvCxnSpPr>
          <p:nvPr/>
        </p:nvCxnSpPr>
        <p:spPr>
          <a:xfrm>
            <a:off x="5953352" y="3376058"/>
            <a:ext cx="0" cy="289983"/>
          </a:xfrm>
          <a:prstGeom prst="line">
            <a:avLst/>
          </a:prstGeom>
          <a:ln w="19050">
            <a:solidFill>
              <a:srgbClr val="A4CD39"/>
            </a:solidFill>
          </a:ln>
        </p:spPr>
        <p:style>
          <a:lnRef idx="1">
            <a:schemeClr val="accent1"/>
          </a:lnRef>
          <a:fillRef idx="0">
            <a:schemeClr val="accent1"/>
          </a:fillRef>
          <a:effectRef idx="0">
            <a:schemeClr val="accent1"/>
          </a:effectRef>
          <a:fontRef idx="minor">
            <a:schemeClr val="tx1"/>
          </a:fontRef>
        </p:style>
      </p:cxnSp>
      <p:sp>
        <p:nvSpPr>
          <p:cNvPr id="5" name="Titel 4"/>
          <p:cNvSpPr>
            <a:spLocks noGrp="1"/>
          </p:cNvSpPr>
          <p:nvPr>
            <p:ph type="title"/>
          </p:nvPr>
        </p:nvSpPr>
        <p:spPr>
          <a:xfrm>
            <a:off x="456914" y="330532"/>
            <a:ext cx="8015287" cy="645927"/>
          </a:xfrm>
        </p:spPr>
        <p:txBody>
          <a:bodyPr/>
          <a:lstStyle/>
          <a:p>
            <a:r>
              <a:rPr lang="en-US" dirty="0" err="1"/>
              <a:t>Samen</a:t>
            </a:r>
            <a:r>
              <a:rPr lang="en-US" dirty="0"/>
              <a:t> </a:t>
            </a:r>
            <a:r>
              <a:rPr lang="en-US" dirty="0" err="1"/>
              <a:t>werken</a:t>
            </a:r>
            <a:r>
              <a:rPr lang="en-US" dirty="0"/>
              <a:t> </a:t>
            </a:r>
            <a:r>
              <a:rPr lang="en-US" dirty="0" err="1"/>
              <a:t>aan</a:t>
            </a:r>
            <a:r>
              <a:rPr lang="en-US"/>
              <a:t> de </a:t>
            </a:r>
            <a:r>
              <a:rPr lang="en-US" dirty="0" err="1"/>
              <a:t>missie</a:t>
            </a:r>
            <a:endParaRPr lang="nl-NL" dirty="0"/>
          </a:p>
        </p:txBody>
      </p:sp>
      <p:cxnSp>
        <p:nvCxnSpPr>
          <p:cNvPr id="33" name="Rechte verbindingslijn 32">
            <a:extLst>
              <a:ext uri="{FF2B5EF4-FFF2-40B4-BE49-F238E27FC236}">
                <a16:creationId xmlns:a16="http://schemas.microsoft.com/office/drawing/2014/main" id="{6DE1A3BD-DA05-424E-8659-B24843791726}"/>
              </a:ext>
            </a:extLst>
          </p:cNvPr>
          <p:cNvCxnSpPr>
            <a:cxnSpLocks/>
          </p:cNvCxnSpPr>
          <p:nvPr/>
        </p:nvCxnSpPr>
        <p:spPr>
          <a:xfrm>
            <a:off x="5922374" y="4811924"/>
            <a:ext cx="0" cy="364291"/>
          </a:xfrm>
          <a:prstGeom prst="line">
            <a:avLst/>
          </a:prstGeom>
          <a:ln w="19050">
            <a:solidFill>
              <a:srgbClr val="A4CD39"/>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CB33B54A-69C5-4A9F-A5EF-553C5F660635}"/>
              </a:ext>
            </a:extLst>
          </p:cNvPr>
          <p:cNvCxnSpPr>
            <a:cxnSpLocks/>
          </p:cNvCxnSpPr>
          <p:nvPr/>
        </p:nvCxnSpPr>
        <p:spPr>
          <a:xfrm flipH="1">
            <a:off x="3712382" y="4716586"/>
            <a:ext cx="1211661" cy="164176"/>
          </a:xfrm>
          <a:prstGeom prst="line">
            <a:avLst/>
          </a:prstGeom>
          <a:ln w="19050">
            <a:solidFill>
              <a:srgbClr val="A4CD39"/>
            </a:solidFill>
          </a:ln>
        </p:spPr>
        <p:style>
          <a:lnRef idx="1">
            <a:schemeClr val="accent1"/>
          </a:lnRef>
          <a:fillRef idx="0">
            <a:schemeClr val="accent1"/>
          </a:fillRef>
          <a:effectRef idx="0">
            <a:schemeClr val="accent1"/>
          </a:effectRef>
          <a:fontRef idx="minor">
            <a:schemeClr val="tx1"/>
          </a:fontRef>
        </p:style>
      </p:cxnSp>
      <p:sp>
        <p:nvSpPr>
          <p:cNvPr id="9" name="Pijl-rechts 8"/>
          <p:cNvSpPr/>
          <p:nvPr/>
        </p:nvSpPr>
        <p:spPr>
          <a:xfrm>
            <a:off x="3632067" y="1921878"/>
            <a:ext cx="978408"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charset="0"/>
              <a:ea typeface="Arial" charset="0"/>
              <a:cs typeface="Arial" charset="0"/>
            </a:endParaRPr>
          </a:p>
        </p:txBody>
      </p:sp>
      <p:sp>
        <p:nvSpPr>
          <p:cNvPr id="10" name="Pijl-rechts 9"/>
          <p:cNvSpPr/>
          <p:nvPr/>
        </p:nvSpPr>
        <p:spPr>
          <a:xfrm flipH="1">
            <a:off x="3889705" y="2674745"/>
            <a:ext cx="1034338" cy="517915"/>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charset="0"/>
              <a:ea typeface="Arial" charset="0"/>
              <a:cs typeface="Arial" charset="0"/>
            </a:endParaRPr>
          </a:p>
        </p:txBody>
      </p:sp>
      <p:cxnSp>
        <p:nvCxnSpPr>
          <p:cNvPr id="37" name="Rechte verbindingslijn 36">
            <a:extLst>
              <a:ext uri="{FF2B5EF4-FFF2-40B4-BE49-F238E27FC236}">
                <a16:creationId xmlns:a16="http://schemas.microsoft.com/office/drawing/2014/main" id="{41281288-3640-4CFD-88E6-833ACB8D340B}"/>
              </a:ext>
            </a:extLst>
          </p:cNvPr>
          <p:cNvCxnSpPr>
            <a:cxnSpLocks/>
          </p:cNvCxnSpPr>
          <p:nvPr/>
        </p:nvCxnSpPr>
        <p:spPr>
          <a:xfrm>
            <a:off x="2561854" y="5245783"/>
            <a:ext cx="0" cy="685518"/>
          </a:xfrm>
          <a:prstGeom prst="line">
            <a:avLst/>
          </a:prstGeom>
          <a:ln w="19050">
            <a:solidFill>
              <a:srgbClr val="A4CD39"/>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CB33B54A-69C5-4A9F-A5EF-553C5F660635}"/>
              </a:ext>
            </a:extLst>
          </p:cNvPr>
          <p:cNvCxnSpPr>
            <a:cxnSpLocks/>
          </p:cNvCxnSpPr>
          <p:nvPr/>
        </p:nvCxnSpPr>
        <p:spPr>
          <a:xfrm flipH="1" flipV="1">
            <a:off x="3606420" y="5135011"/>
            <a:ext cx="1439660" cy="333328"/>
          </a:xfrm>
          <a:prstGeom prst="line">
            <a:avLst/>
          </a:prstGeom>
          <a:ln w="19050">
            <a:solidFill>
              <a:srgbClr val="A4CD39"/>
            </a:solidFill>
          </a:ln>
        </p:spPr>
        <p:style>
          <a:lnRef idx="1">
            <a:schemeClr val="accent1"/>
          </a:lnRef>
          <a:fillRef idx="0">
            <a:schemeClr val="accent1"/>
          </a:fillRef>
          <a:effectRef idx="0">
            <a:schemeClr val="accent1"/>
          </a:effectRef>
          <a:fontRef idx="minor">
            <a:schemeClr val="tx1"/>
          </a:fontRef>
        </p:style>
      </p:cxnSp>
      <p:sp>
        <p:nvSpPr>
          <p:cNvPr id="50" name="Rechthoek 49">
            <a:extLst>
              <a:ext uri="{FF2B5EF4-FFF2-40B4-BE49-F238E27FC236}">
                <a16:creationId xmlns:a16="http://schemas.microsoft.com/office/drawing/2014/main" id="{DA9CC96F-9D38-4F17-95D8-7C524FE0CC48}"/>
              </a:ext>
            </a:extLst>
          </p:cNvPr>
          <p:cNvSpPr/>
          <p:nvPr/>
        </p:nvSpPr>
        <p:spPr>
          <a:xfrm>
            <a:off x="4898424" y="4508311"/>
            <a:ext cx="2821222" cy="458652"/>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nl-NL" sz="1350">
              <a:solidFill>
                <a:prstClr val="white"/>
              </a:solidFill>
              <a:latin typeface="Calibri" panose="020F0502020204030204"/>
            </a:endParaRPr>
          </a:p>
        </p:txBody>
      </p:sp>
      <p:sp>
        <p:nvSpPr>
          <p:cNvPr id="52" name="Tekstvak 51">
            <a:extLst>
              <a:ext uri="{FF2B5EF4-FFF2-40B4-BE49-F238E27FC236}">
                <a16:creationId xmlns:a16="http://schemas.microsoft.com/office/drawing/2014/main" id="{F467C547-59A1-4942-BA56-63854EC71ED4}"/>
              </a:ext>
            </a:extLst>
          </p:cNvPr>
          <p:cNvSpPr txBox="1"/>
          <p:nvPr/>
        </p:nvSpPr>
        <p:spPr>
          <a:xfrm>
            <a:off x="4924044" y="4518818"/>
            <a:ext cx="2778888" cy="400110"/>
          </a:xfrm>
          <a:prstGeom prst="rect">
            <a:avLst/>
          </a:prstGeom>
          <a:noFill/>
        </p:spPr>
        <p:txBody>
          <a:bodyPr wrap="square" rtlCol="0">
            <a:spAutoFit/>
          </a:bodyPr>
          <a:lstStyle/>
          <a:p>
            <a:pPr algn="ctr" defTabSz="685800"/>
            <a:r>
              <a:rPr lang="nl-NL" sz="2000" b="1" dirty="0">
                <a:latin typeface="Arial" panose="020B0604020202020204" pitchFamily="34" charset="0"/>
                <a:cs typeface="Arial" panose="020B0604020202020204" pitchFamily="34" charset="0"/>
              </a:rPr>
              <a:t>Landelijke raad</a:t>
            </a:r>
          </a:p>
        </p:txBody>
      </p:sp>
      <p:sp>
        <p:nvSpPr>
          <p:cNvPr id="55" name="Rechthoek 54">
            <a:extLst>
              <a:ext uri="{FF2B5EF4-FFF2-40B4-BE49-F238E27FC236}">
                <a16:creationId xmlns:a16="http://schemas.microsoft.com/office/drawing/2014/main" id="{DA9CC96F-9D38-4F17-95D8-7C524FE0CC48}"/>
              </a:ext>
            </a:extLst>
          </p:cNvPr>
          <p:cNvSpPr/>
          <p:nvPr/>
        </p:nvSpPr>
        <p:spPr>
          <a:xfrm>
            <a:off x="1537682" y="4660710"/>
            <a:ext cx="2164453" cy="718061"/>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nl-NL" sz="1350">
              <a:solidFill>
                <a:prstClr val="white"/>
              </a:solidFill>
              <a:latin typeface="Calibri" panose="020F0502020204030204"/>
            </a:endParaRPr>
          </a:p>
        </p:txBody>
      </p:sp>
      <p:sp>
        <p:nvSpPr>
          <p:cNvPr id="56" name="Tekstvak 55">
            <a:extLst>
              <a:ext uri="{FF2B5EF4-FFF2-40B4-BE49-F238E27FC236}">
                <a16:creationId xmlns:a16="http://schemas.microsoft.com/office/drawing/2014/main" id="{F467C547-59A1-4942-BA56-63854EC71ED4}"/>
              </a:ext>
            </a:extLst>
          </p:cNvPr>
          <p:cNvSpPr txBox="1"/>
          <p:nvPr/>
        </p:nvSpPr>
        <p:spPr>
          <a:xfrm>
            <a:off x="1638098" y="4822519"/>
            <a:ext cx="1814356" cy="400110"/>
          </a:xfrm>
          <a:prstGeom prst="rect">
            <a:avLst/>
          </a:prstGeom>
          <a:noFill/>
        </p:spPr>
        <p:txBody>
          <a:bodyPr wrap="square" rtlCol="0">
            <a:spAutoFit/>
          </a:bodyPr>
          <a:lstStyle/>
          <a:p>
            <a:pPr algn="ctr" defTabSz="685800"/>
            <a:r>
              <a:rPr lang="nl-NL" sz="2000" b="1" dirty="0">
                <a:latin typeface="Arial" panose="020B0604020202020204" pitchFamily="34" charset="0"/>
                <a:cs typeface="Arial" panose="020B0604020202020204" pitchFamily="34" charset="0"/>
              </a:rPr>
              <a:t>Directie</a:t>
            </a:r>
          </a:p>
        </p:txBody>
      </p:sp>
    </p:spTree>
    <p:extLst>
      <p:ext uri="{BB962C8B-B14F-4D97-AF65-F5344CB8AC3E}">
        <p14:creationId xmlns:p14="http://schemas.microsoft.com/office/powerpoint/2010/main" val="171886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Vrijwilligers: het hart van IVN</a:t>
            </a:r>
          </a:p>
        </p:txBody>
      </p:sp>
      <p:grpSp>
        <p:nvGrpSpPr>
          <p:cNvPr id="23" name="Groep 22">
            <a:extLst>
              <a:ext uri="{FF2B5EF4-FFF2-40B4-BE49-F238E27FC236}">
                <a16:creationId xmlns:a16="http://schemas.microsoft.com/office/drawing/2014/main" id="{CD2CBA8C-FC25-4F3F-BABF-0CA99706508E}"/>
              </a:ext>
            </a:extLst>
          </p:cNvPr>
          <p:cNvGrpSpPr/>
          <p:nvPr/>
        </p:nvGrpSpPr>
        <p:grpSpPr>
          <a:xfrm>
            <a:off x="1619896" y="1042059"/>
            <a:ext cx="7239502" cy="5163040"/>
            <a:chOff x="1619896" y="1042059"/>
            <a:chExt cx="7239502" cy="5163040"/>
          </a:xfrm>
        </p:grpSpPr>
        <p:sp>
          <p:nvSpPr>
            <p:cNvPr id="7" name="Ovaal 6">
              <a:extLst>
                <a:ext uri="{FF2B5EF4-FFF2-40B4-BE49-F238E27FC236}">
                  <a16:creationId xmlns:a16="http://schemas.microsoft.com/office/drawing/2014/main" id="{5F36A443-80F1-4C32-B0B6-05AF8A4530CD}"/>
                </a:ext>
              </a:extLst>
            </p:cNvPr>
            <p:cNvSpPr/>
            <p:nvPr/>
          </p:nvSpPr>
          <p:spPr>
            <a:xfrm>
              <a:off x="1619896" y="1982946"/>
              <a:ext cx="4355521" cy="4222153"/>
            </a:xfrm>
            <a:prstGeom prst="ellipse">
              <a:avLst/>
            </a:prstGeom>
            <a:solidFill>
              <a:schemeClr val="accent1">
                <a:lumMod val="40000"/>
                <a:lumOff val="60000"/>
                <a:alpha val="50000"/>
              </a:schemeClr>
            </a:solidFill>
          </p:spPr>
          <p:style>
            <a:lnRef idx="2">
              <a:schemeClr val="lt1">
                <a:hueOff val="0"/>
                <a:satOff val="0"/>
                <a:lumOff val="0"/>
                <a:alphaOff val="0"/>
              </a:schemeClr>
            </a:lnRef>
            <a:fillRef idx="1">
              <a:schemeClr val="accent1">
                <a:shade val="90000"/>
                <a:hueOff val="407116"/>
                <a:satOff val="-10489"/>
                <a:lumOff val="34055"/>
                <a:alphaOff val="-50000"/>
              </a:schemeClr>
            </a:fillRef>
            <a:effectRef idx="0">
              <a:schemeClr val="accent1">
                <a:shade val="90000"/>
                <a:hueOff val="407116"/>
                <a:satOff val="-10489"/>
                <a:lumOff val="34055"/>
                <a:alphaOff val="-50000"/>
              </a:schemeClr>
            </a:effectRef>
            <a:fontRef idx="minor">
              <a:schemeClr val="lt1"/>
            </a:fontRef>
          </p:style>
          <p:txBody>
            <a:bodyPr/>
            <a:lstStyle/>
            <a:p>
              <a:endParaRPr lang="nl-NL" dirty="0"/>
            </a:p>
          </p:txBody>
        </p:sp>
        <p:sp>
          <p:nvSpPr>
            <p:cNvPr id="8" name="Ovaal 7">
              <a:extLst>
                <a:ext uri="{FF2B5EF4-FFF2-40B4-BE49-F238E27FC236}">
                  <a16:creationId xmlns:a16="http://schemas.microsoft.com/office/drawing/2014/main" id="{45889FC4-0B68-42B5-ABF4-54034616D4FE}"/>
                </a:ext>
              </a:extLst>
            </p:cNvPr>
            <p:cNvSpPr/>
            <p:nvPr/>
          </p:nvSpPr>
          <p:spPr>
            <a:xfrm>
              <a:off x="2284918" y="2604650"/>
              <a:ext cx="3025477" cy="2978744"/>
            </a:xfrm>
            <a:prstGeom prst="ellipse">
              <a:avLst/>
            </a:prstGeom>
            <a:solidFill>
              <a:schemeClr val="accent1">
                <a:lumMod val="60000"/>
                <a:lumOff val="40000"/>
                <a:alpha val="66667"/>
              </a:schemeClr>
            </a:solidFill>
          </p:spPr>
          <p:style>
            <a:lnRef idx="2">
              <a:schemeClr val="lt1">
                <a:hueOff val="0"/>
                <a:satOff val="0"/>
                <a:lumOff val="0"/>
                <a:alphaOff val="0"/>
              </a:schemeClr>
            </a:lnRef>
            <a:fillRef idx="1">
              <a:schemeClr val="accent1">
                <a:shade val="90000"/>
                <a:hueOff val="271411"/>
                <a:satOff val="-6993"/>
                <a:lumOff val="22703"/>
                <a:alphaOff val="-33333"/>
              </a:schemeClr>
            </a:fillRef>
            <a:effectRef idx="0">
              <a:schemeClr val="accent1">
                <a:shade val="90000"/>
                <a:hueOff val="271411"/>
                <a:satOff val="-6993"/>
                <a:lumOff val="22703"/>
                <a:alphaOff val="-33333"/>
              </a:schemeClr>
            </a:effectRef>
            <a:fontRef idx="minor">
              <a:schemeClr val="lt1"/>
            </a:fontRef>
          </p:style>
          <p:txBody>
            <a:bodyPr/>
            <a:lstStyle/>
            <a:p>
              <a:endParaRPr lang="nl-NL" dirty="0"/>
            </a:p>
          </p:txBody>
        </p:sp>
        <p:sp>
          <p:nvSpPr>
            <p:cNvPr id="9" name="Ovaal 8">
              <a:extLst>
                <a:ext uri="{FF2B5EF4-FFF2-40B4-BE49-F238E27FC236}">
                  <a16:creationId xmlns:a16="http://schemas.microsoft.com/office/drawing/2014/main" id="{7E09DDA0-DB8F-42ED-A200-FCC7F2C07853}"/>
                </a:ext>
              </a:extLst>
            </p:cNvPr>
            <p:cNvSpPr/>
            <p:nvPr/>
          </p:nvSpPr>
          <p:spPr>
            <a:xfrm>
              <a:off x="2872863" y="3174429"/>
              <a:ext cx="1849587" cy="1839187"/>
            </a:xfrm>
            <a:prstGeom prst="ellipse">
              <a:avLst/>
            </a:prstGeom>
            <a:solidFill>
              <a:srgbClr val="A4CD39">
                <a:alpha val="83333"/>
              </a:srgbClr>
            </a:solidFill>
          </p:spPr>
          <p:style>
            <a:lnRef idx="2">
              <a:schemeClr val="lt1">
                <a:hueOff val="0"/>
                <a:satOff val="0"/>
                <a:lumOff val="0"/>
                <a:alphaOff val="0"/>
              </a:schemeClr>
            </a:lnRef>
            <a:fillRef idx="1">
              <a:schemeClr val="accent1">
                <a:shade val="90000"/>
                <a:hueOff val="135705"/>
                <a:satOff val="-3496"/>
                <a:lumOff val="11352"/>
                <a:alphaOff val="-16667"/>
              </a:schemeClr>
            </a:fillRef>
            <a:effectRef idx="0">
              <a:schemeClr val="accent1">
                <a:shade val="90000"/>
                <a:hueOff val="135705"/>
                <a:satOff val="-3496"/>
                <a:lumOff val="11352"/>
                <a:alphaOff val="-16667"/>
              </a:schemeClr>
            </a:effectRef>
            <a:fontRef idx="minor">
              <a:schemeClr val="lt1"/>
            </a:fontRef>
          </p:style>
          <p:txBody>
            <a:bodyPr/>
            <a:lstStyle/>
            <a:p>
              <a:endParaRPr lang="nl-NL" dirty="0"/>
            </a:p>
          </p:txBody>
        </p:sp>
        <p:sp>
          <p:nvSpPr>
            <p:cNvPr id="10" name="Ovaal 9">
              <a:extLst>
                <a:ext uri="{FF2B5EF4-FFF2-40B4-BE49-F238E27FC236}">
                  <a16:creationId xmlns:a16="http://schemas.microsoft.com/office/drawing/2014/main" id="{29237F44-CCBA-4F7C-8034-0E9C27834AE0}"/>
                </a:ext>
              </a:extLst>
            </p:cNvPr>
            <p:cNvSpPr/>
            <p:nvPr/>
          </p:nvSpPr>
          <p:spPr>
            <a:xfrm>
              <a:off x="3543122" y="3839488"/>
              <a:ext cx="509069" cy="509069"/>
            </a:xfrm>
            <a:prstGeom prst="ellipse">
              <a:avLst/>
            </a:prstGeom>
          </p:spPr>
          <p:style>
            <a:lnRef idx="2">
              <a:schemeClr val="lt1">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sp>
        <p:sp>
          <p:nvSpPr>
            <p:cNvPr id="11" name="Vrije vorm: vorm 10">
              <a:extLst>
                <a:ext uri="{FF2B5EF4-FFF2-40B4-BE49-F238E27FC236}">
                  <a16:creationId xmlns:a16="http://schemas.microsoft.com/office/drawing/2014/main" id="{1363E0D8-08FF-43FD-8951-380E4B91245D}"/>
                </a:ext>
              </a:extLst>
            </p:cNvPr>
            <p:cNvSpPr/>
            <p:nvPr/>
          </p:nvSpPr>
          <p:spPr>
            <a:xfrm>
              <a:off x="6465965" y="1042059"/>
              <a:ext cx="1782040" cy="852409"/>
            </a:xfrm>
            <a:custGeom>
              <a:avLst/>
              <a:gdLst>
                <a:gd name="connsiteX0" fmla="*/ 0 w 1782040"/>
                <a:gd name="connsiteY0" fmla="*/ 0 h 852409"/>
                <a:gd name="connsiteX1" fmla="*/ 1782040 w 1782040"/>
                <a:gd name="connsiteY1" fmla="*/ 0 h 852409"/>
                <a:gd name="connsiteX2" fmla="*/ 1782040 w 1782040"/>
                <a:gd name="connsiteY2" fmla="*/ 852409 h 852409"/>
                <a:gd name="connsiteX3" fmla="*/ 0 w 1782040"/>
                <a:gd name="connsiteY3" fmla="*/ 852409 h 852409"/>
                <a:gd name="connsiteX4" fmla="*/ 0 w 1782040"/>
                <a:gd name="connsiteY4" fmla="*/ 0 h 852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040" h="852409">
                  <a:moveTo>
                    <a:pt x="0" y="0"/>
                  </a:moveTo>
                  <a:lnTo>
                    <a:pt x="1782040" y="0"/>
                  </a:lnTo>
                  <a:lnTo>
                    <a:pt x="1782040" y="852409"/>
                  </a:lnTo>
                  <a:lnTo>
                    <a:pt x="0" y="8524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nl-NL" sz="1400" kern="1200" dirty="0">
                  <a:latin typeface="Arial" panose="020B0604020202020204" pitchFamily="34" charset="0"/>
                  <a:cs typeface="Arial" panose="020B0604020202020204" pitchFamily="34" charset="0"/>
                </a:rPr>
                <a:t>Vrijwilligers (8.000)</a:t>
              </a:r>
            </a:p>
          </p:txBody>
        </p:sp>
        <p:sp>
          <p:nvSpPr>
            <p:cNvPr id="12" name="Rechte verbindingslijn 11">
              <a:extLst>
                <a:ext uri="{FF2B5EF4-FFF2-40B4-BE49-F238E27FC236}">
                  <a16:creationId xmlns:a16="http://schemas.microsoft.com/office/drawing/2014/main" id="{4EC242F5-5429-448B-8BF8-9034B0D61E08}"/>
                </a:ext>
              </a:extLst>
            </p:cNvPr>
            <p:cNvSpPr/>
            <p:nvPr/>
          </p:nvSpPr>
          <p:spPr>
            <a:xfrm>
              <a:off x="6047690" y="1438406"/>
              <a:ext cx="44551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Rechte verbindingslijn 12">
              <a:extLst>
                <a:ext uri="{FF2B5EF4-FFF2-40B4-BE49-F238E27FC236}">
                  <a16:creationId xmlns:a16="http://schemas.microsoft.com/office/drawing/2014/main" id="{A2914BA6-3EB7-4D98-8804-73A9D2DC1D29}"/>
                </a:ext>
              </a:extLst>
            </p:cNvPr>
            <p:cNvSpPr/>
            <p:nvPr/>
          </p:nvSpPr>
          <p:spPr>
            <a:xfrm rot="5400000">
              <a:off x="3808251" y="1719080"/>
              <a:ext cx="2518617" cy="1960244"/>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Vrije vorm: vorm 13">
              <a:extLst>
                <a:ext uri="{FF2B5EF4-FFF2-40B4-BE49-F238E27FC236}">
                  <a16:creationId xmlns:a16="http://schemas.microsoft.com/office/drawing/2014/main" id="{4363D99D-5999-4983-A2F2-00BA7A06131D}"/>
                </a:ext>
              </a:extLst>
            </p:cNvPr>
            <p:cNvSpPr/>
            <p:nvPr/>
          </p:nvSpPr>
          <p:spPr>
            <a:xfrm>
              <a:off x="6503086" y="1864605"/>
              <a:ext cx="2161579" cy="852409"/>
            </a:xfrm>
            <a:custGeom>
              <a:avLst/>
              <a:gdLst>
                <a:gd name="connsiteX0" fmla="*/ 0 w 2161579"/>
                <a:gd name="connsiteY0" fmla="*/ 0 h 852409"/>
                <a:gd name="connsiteX1" fmla="*/ 2161579 w 2161579"/>
                <a:gd name="connsiteY1" fmla="*/ 0 h 852409"/>
                <a:gd name="connsiteX2" fmla="*/ 2161579 w 2161579"/>
                <a:gd name="connsiteY2" fmla="*/ 852409 h 852409"/>
                <a:gd name="connsiteX3" fmla="*/ 0 w 2161579"/>
                <a:gd name="connsiteY3" fmla="*/ 852409 h 852409"/>
                <a:gd name="connsiteX4" fmla="*/ 0 w 2161579"/>
                <a:gd name="connsiteY4" fmla="*/ 0 h 852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579" h="852409">
                  <a:moveTo>
                    <a:pt x="0" y="0"/>
                  </a:moveTo>
                  <a:lnTo>
                    <a:pt x="2161579" y="0"/>
                  </a:lnTo>
                  <a:lnTo>
                    <a:pt x="2161579" y="852409"/>
                  </a:lnTo>
                  <a:lnTo>
                    <a:pt x="0" y="8524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nl-NL" sz="1400" kern="1200" dirty="0">
                  <a:latin typeface="Arial" panose="020B0604020202020204" pitchFamily="34" charset="0"/>
                  <a:cs typeface="Arial" panose="020B0604020202020204" pitchFamily="34" charset="0"/>
                </a:rPr>
                <a:t>Beroepsorganisatie (130)</a:t>
              </a:r>
            </a:p>
          </p:txBody>
        </p:sp>
        <p:sp>
          <p:nvSpPr>
            <p:cNvPr id="15" name="Rechte verbindingslijn 14">
              <a:extLst>
                <a:ext uri="{FF2B5EF4-FFF2-40B4-BE49-F238E27FC236}">
                  <a16:creationId xmlns:a16="http://schemas.microsoft.com/office/drawing/2014/main" id="{546E8431-6EB6-4AE1-B407-1227F9BE7EF5}"/>
                </a:ext>
              </a:extLst>
            </p:cNvPr>
            <p:cNvSpPr/>
            <p:nvPr/>
          </p:nvSpPr>
          <p:spPr>
            <a:xfrm>
              <a:off x="6047690" y="2290816"/>
              <a:ext cx="44551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Rechte verbindingslijn 15">
              <a:extLst>
                <a:ext uri="{FF2B5EF4-FFF2-40B4-BE49-F238E27FC236}">
                  <a16:creationId xmlns:a16="http://schemas.microsoft.com/office/drawing/2014/main" id="{A67E4DEE-1818-4216-B7A3-D9D3B2D4C879}"/>
                </a:ext>
              </a:extLst>
            </p:cNvPr>
            <p:cNvSpPr/>
            <p:nvPr/>
          </p:nvSpPr>
          <p:spPr>
            <a:xfrm rot="5400000">
              <a:off x="4244273" y="2557528"/>
              <a:ext cx="2068355" cy="153552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Vrije vorm: vorm 16">
              <a:extLst>
                <a:ext uri="{FF2B5EF4-FFF2-40B4-BE49-F238E27FC236}">
                  <a16:creationId xmlns:a16="http://schemas.microsoft.com/office/drawing/2014/main" id="{62A938C5-999C-4994-9CF2-825C0A07849D}"/>
                </a:ext>
              </a:extLst>
            </p:cNvPr>
            <p:cNvSpPr/>
            <p:nvPr/>
          </p:nvSpPr>
          <p:spPr>
            <a:xfrm>
              <a:off x="6493196" y="2717014"/>
              <a:ext cx="1782040" cy="852409"/>
            </a:xfrm>
            <a:custGeom>
              <a:avLst/>
              <a:gdLst>
                <a:gd name="connsiteX0" fmla="*/ 0 w 1782040"/>
                <a:gd name="connsiteY0" fmla="*/ 0 h 852409"/>
                <a:gd name="connsiteX1" fmla="*/ 1782040 w 1782040"/>
                <a:gd name="connsiteY1" fmla="*/ 0 h 852409"/>
                <a:gd name="connsiteX2" fmla="*/ 1782040 w 1782040"/>
                <a:gd name="connsiteY2" fmla="*/ 852409 h 852409"/>
                <a:gd name="connsiteX3" fmla="*/ 0 w 1782040"/>
                <a:gd name="connsiteY3" fmla="*/ 852409 h 852409"/>
                <a:gd name="connsiteX4" fmla="*/ 0 w 1782040"/>
                <a:gd name="connsiteY4" fmla="*/ 0 h 852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040" h="852409">
                  <a:moveTo>
                    <a:pt x="0" y="0"/>
                  </a:moveTo>
                  <a:lnTo>
                    <a:pt x="1782040" y="0"/>
                  </a:lnTo>
                  <a:lnTo>
                    <a:pt x="1782040" y="852409"/>
                  </a:lnTo>
                  <a:lnTo>
                    <a:pt x="0" y="8524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nl-NL" sz="1400" kern="1200" dirty="0">
                  <a:latin typeface="Arial" panose="020B0604020202020204" pitchFamily="34" charset="0"/>
                  <a:cs typeface="Arial" panose="020B0604020202020204" pitchFamily="34" charset="0"/>
                </a:rPr>
                <a:t>Leden (25.000)</a:t>
              </a:r>
            </a:p>
          </p:txBody>
        </p:sp>
        <p:sp>
          <p:nvSpPr>
            <p:cNvPr id="18" name="Rechte verbindingslijn 17">
              <a:extLst>
                <a:ext uri="{FF2B5EF4-FFF2-40B4-BE49-F238E27FC236}">
                  <a16:creationId xmlns:a16="http://schemas.microsoft.com/office/drawing/2014/main" id="{7ED55675-B17A-452E-9C49-5135B1A66CCA}"/>
                </a:ext>
              </a:extLst>
            </p:cNvPr>
            <p:cNvSpPr/>
            <p:nvPr/>
          </p:nvSpPr>
          <p:spPr>
            <a:xfrm>
              <a:off x="6047690" y="3143225"/>
              <a:ext cx="44551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Rechte verbindingslijn 18">
              <a:extLst>
                <a:ext uri="{FF2B5EF4-FFF2-40B4-BE49-F238E27FC236}">
                  <a16:creationId xmlns:a16="http://schemas.microsoft.com/office/drawing/2014/main" id="{9774ADFE-5E44-4737-ACBE-FA9F2221E1B3}"/>
                </a:ext>
              </a:extLst>
            </p:cNvPr>
            <p:cNvSpPr/>
            <p:nvPr/>
          </p:nvSpPr>
          <p:spPr>
            <a:xfrm rot="5400000">
              <a:off x="4666314" y="3338957"/>
              <a:ext cx="1577700" cy="1185057"/>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Vrije vorm: vorm 19">
              <a:extLst>
                <a:ext uri="{FF2B5EF4-FFF2-40B4-BE49-F238E27FC236}">
                  <a16:creationId xmlns:a16="http://schemas.microsoft.com/office/drawing/2014/main" id="{DD945F5F-C677-4CCF-B356-0F3388F22768}"/>
                </a:ext>
              </a:extLst>
            </p:cNvPr>
            <p:cNvSpPr/>
            <p:nvPr/>
          </p:nvSpPr>
          <p:spPr>
            <a:xfrm>
              <a:off x="6499780" y="3676295"/>
              <a:ext cx="2359618" cy="824118"/>
            </a:xfrm>
            <a:custGeom>
              <a:avLst/>
              <a:gdLst>
                <a:gd name="connsiteX0" fmla="*/ 0 w 2359618"/>
                <a:gd name="connsiteY0" fmla="*/ 0 h 824118"/>
                <a:gd name="connsiteX1" fmla="*/ 2359618 w 2359618"/>
                <a:gd name="connsiteY1" fmla="*/ 0 h 824118"/>
                <a:gd name="connsiteX2" fmla="*/ 2359618 w 2359618"/>
                <a:gd name="connsiteY2" fmla="*/ 824118 h 824118"/>
                <a:gd name="connsiteX3" fmla="*/ 0 w 2359618"/>
                <a:gd name="connsiteY3" fmla="*/ 824118 h 824118"/>
                <a:gd name="connsiteX4" fmla="*/ 0 w 2359618"/>
                <a:gd name="connsiteY4" fmla="*/ 0 h 82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618" h="824118">
                  <a:moveTo>
                    <a:pt x="0" y="0"/>
                  </a:moveTo>
                  <a:lnTo>
                    <a:pt x="2359618" y="0"/>
                  </a:lnTo>
                  <a:lnTo>
                    <a:pt x="2359618" y="824118"/>
                  </a:lnTo>
                  <a:lnTo>
                    <a:pt x="0" y="8241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nl-NL" sz="1400" kern="1200" dirty="0">
                  <a:latin typeface="Arial" panose="020B0604020202020204" pitchFamily="34" charset="0"/>
                  <a:cs typeface="Arial" panose="020B0604020202020204" pitchFamily="34" charset="0"/>
                </a:rPr>
                <a:t>Nederlandse samenleving (17 miljoen)</a:t>
              </a:r>
            </a:p>
          </p:txBody>
        </p:sp>
        <p:sp>
          <p:nvSpPr>
            <p:cNvPr id="21" name="Rechte verbindingslijn 20">
              <a:extLst>
                <a:ext uri="{FF2B5EF4-FFF2-40B4-BE49-F238E27FC236}">
                  <a16:creationId xmlns:a16="http://schemas.microsoft.com/office/drawing/2014/main" id="{E1EC7880-4EB4-4608-A6CB-7A891DEAFCE3}"/>
                </a:ext>
              </a:extLst>
            </p:cNvPr>
            <p:cNvSpPr/>
            <p:nvPr/>
          </p:nvSpPr>
          <p:spPr>
            <a:xfrm>
              <a:off x="6047690" y="3995635"/>
              <a:ext cx="44551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2" name="Rechte verbindingslijn 21">
              <a:extLst>
                <a:ext uri="{FF2B5EF4-FFF2-40B4-BE49-F238E27FC236}">
                  <a16:creationId xmlns:a16="http://schemas.microsoft.com/office/drawing/2014/main" id="{5C64A4AC-25F1-4B20-9CAC-1E88C2EF05E2}"/>
                </a:ext>
              </a:extLst>
            </p:cNvPr>
            <p:cNvSpPr/>
            <p:nvPr/>
          </p:nvSpPr>
          <p:spPr>
            <a:xfrm rot="5400000">
              <a:off x="5089367" y="4123469"/>
              <a:ext cx="1084431" cy="828054"/>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Hart 4"/>
            <p:cNvSpPr/>
            <p:nvPr/>
          </p:nvSpPr>
          <p:spPr>
            <a:xfrm>
              <a:off x="3340637" y="3593750"/>
              <a:ext cx="973512" cy="989214"/>
            </a:xfrm>
            <a:prstGeom prst="heart">
              <a:avLst/>
            </a:prstGeom>
            <a:solidFill>
              <a:srgbClr val="62BB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Tree>
    <p:extLst>
      <p:ext uri="{BB962C8B-B14F-4D97-AF65-F5344CB8AC3E}">
        <p14:creationId xmlns:p14="http://schemas.microsoft.com/office/powerpoint/2010/main" val="3701504325"/>
      </p:ext>
    </p:extLst>
  </p:cSld>
  <p:clrMapOvr>
    <a:masterClrMapping/>
  </p:clrMapOvr>
</p:sld>
</file>

<file path=ppt/theme/theme1.xml><?xml version="1.0" encoding="utf-8"?>
<a:theme xmlns:a="http://schemas.openxmlformats.org/drawingml/2006/main" name="IVN-thema">
  <a:themeElements>
    <a:clrScheme name="IVN Primair Palet">
      <a:dk1>
        <a:srgbClr val="000000"/>
      </a:dk1>
      <a:lt1>
        <a:srgbClr val="FFFFFF"/>
      </a:lt1>
      <a:dk2>
        <a:srgbClr val="44546A"/>
      </a:dk2>
      <a:lt2>
        <a:srgbClr val="E7E6E6"/>
      </a:lt2>
      <a:accent1>
        <a:srgbClr val="A3CC39"/>
      </a:accent1>
      <a:accent2>
        <a:srgbClr val="00ABC8"/>
      </a:accent2>
      <a:accent3>
        <a:srgbClr val="F78D1D"/>
      </a:accent3>
      <a:accent4>
        <a:srgbClr val="462E80"/>
      </a:accent4>
      <a:accent5>
        <a:srgbClr val="DA1473"/>
      </a:accent5>
      <a:accent6>
        <a:srgbClr val="61BB46"/>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a:latin typeface="Arial" charset="0"/>
            <a:ea typeface="Arial" charset="0"/>
            <a:cs typeface="Arial" charset="0"/>
          </a:defRPr>
        </a:defPPr>
      </a:lstStyle>
    </a:txDef>
  </a:objectDefaults>
  <a:extraClrSchemeLst/>
  <a:extLst>
    <a:ext uri="{05A4C25C-085E-4340-85A3-A5531E510DB2}">
      <thm15:themeFamily xmlns:thm15="http://schemas.microsoft.com/office/thememl/2012/main" name="IVN Presentatie Template Conventioneel 2017 V0_7 (96dpi)" id="{734FF026-31A0-F846-8704-E3B99E8E5364}" vid="{3330FD01-2925-E443-A7D8-BB82CF3EC6A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IVN Presentatie Template Conventioneel 2017</Template>
  <TotalTime>378</TotalTime>
  <Words>3107</Words>
  <Application>Microsoft Office PowerPoint</Application>
  <PresentationFormat>Diavoorstelling (4:3)</PresentationFormat>
  <Paragraphs>326</Paragraphs>
  <Slides>24</Slides>
  <Notes>20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24</vt:i4>
      </vt:variant>
    </vt:vector>
  </HeadingPairs>
  <TitlesOfParts>
    <vt:vector size="27" baseType="lpstr">
      <vt:lpstr>Arial</vt:lpstr>
      <vt:lpstr>Calibri</vt:lpstr>
      <vt:lpstr>IVN-thema</vt:lpstr>
      <vt:lpstr>Beleef de natuur met IVN</vt:lpstr>
      <vt:lpstr>Instructie sheet,  verwijderen bij gebruik</vt:lpstr>
      <vt:lpstr>PowerPoint-presentatie</vt:lpstr>
      <vt:lpstr>PowerPoint-presentatie</vt:lpstr>
      <vt:lpstr>Nederland en natuur</vt:lpstr>
      <vt:lpstr>Groen doet goed</vt:lpstr>
      <vt:lpstr>Missie</vt:lpstr>
      <vt:lpstr>Samen werken aan de missie</vt:lpstr>
      <vt:lpstr>Vrijwilligers: het hart van IVN</vt:lpstr>
      <vt:lpstr>24.000 leden en vrijwilligers</vt:lpstr>
      <vt:lpstr>IVN groeit!</vt:lpstr>
      <vt:lpstr>Campagnes: groot bereik</vt:lpstr>
      <vt:lpstr>Focus op vier thema´s</vt:lpstr>
      <vt:lpstr>Kind &amp; Natuur</vt:lpstr>
      <vt:lpstr>Kind &amp; Natuur</vt:lpstr>
      <vt:lpstr>Natuur in de buurt</vt:lpstr>
      <vt:lpstr>Natuur in de buurt</vt:lpstr>
      <vt:lpstr>Natuur &amp; Recreatie</vt:lpstr>
      <vt:lpstr>Natuur &amp; Recreatie</vt:lpstr>
      <vt:lpstr>Natuur &amp; Gezondheid</vt:lpstr>
      <vt:lpstr>Natuur &amp; Gezondheid</vt:lpstr>
      <vt:lpstr>Partners</vt:lpstr>
      <vt:lpstr>Beleef de natuur met IVN</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Elke van de Wiel</dc:creator>
  <cp:keywords/>
  <dc:description/>
  <cp:lastModifiedBy>Anne Copier</cp:lastModifiedBy>
  <cp:revision>37</cp:revision>
  <cp:lastPrinted>2018-05-28T12:34:26Z</cp:lastPrinted>
  <dcterms:created xsi:type="dcterms:W3CDTF">2018-05-04T14:28:41Z</dcterms:created>
  <dcterms:modified xsi:type="dcterms:W3CDTF">2019-03-14T14:58:11Z</dcterms:modified>
  <cp:category/>
</cp:coreProperties>
</file>